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107"/>
  </p:notesMasterIdLst>
  <p:handoutMasterIdLst>
    <p:handoutMasterId r:id="rId108"/>
  </p:handoutMasterIdLst>
  <p:sldIdLst>
    <p:sldId id="4474" r:id="rId5"/>
    <p:sldId id="2076138638" r:id="rId6"/>
    <p:sldId id="4483" r:id="rId7"/>
    <p:sldId id="4629" r:id="rId8"/>
    <p:sldId id="2076138637" r:id="rId9"/>
    <p:sldId id="256" r:id="rId10"/>
    <p:sldId id="2076138576" r:id="rId11"/>
    <p:sldId id="1908" r:id="rId12"/>
    <p:sldId id="1831" r:id="rId13"/>
    <p:sldId id="324" r:id="rId14"/>
    <p:sldId id="326" r:id="rId15"/>
    <p:sldId id="1909" r:id="rId16"/>
    <p:sldId id="4579" r:id="rId17"/>
    <p:sldId id="2076138680" r:id="rId18"/>
    <p:sldId id="1899" r:id="rId19"/>
    <p:sldId id="4580" r:id="rId20"/>
    <p:sldId id="4609" r:id="rId21"/>
    <p:sldId id="4611" r:id="rId22"/>
    <p:sldId id="4610" r:id="rId23"/>
    <p:sldId id="4634" r:id="rId24"/>
    <p:sldId id="2076138648" r:id="rId25"/>
    <p:sldId id="2076138676" r:id="rId26"/>
    <p:sldId id="4628" r:id="rId27"/>
    <p:sldId id="2076138647" r:id="rId28"/>
    <p:sldId id="4581" r:id="rId29"/>
    <p:sldId id="2076138639" r:id="rId30"/>
    <p:sldId id="2076138649" r:id="rId31"/>
    <p:sldId id="2076138641" r:id="rId32"/>
    <p:sldId id="2076138650" r:id="rId33"/>
    <p:sldId id="2076138651" r:id="rId34"/>
    <p:sldId id="2076138642" r:id="rId35"/>
    <p:sldId id="2076138652" r:id="rId36"/>
    <p:sldId id="2076138673" r:id="rId37"/>
    <p:sldId id="4582" r:id="rId38"/>
    <p:sldId id="2076138653" r:id="rId39"/>
    <p:sldId id="2076138658" r:id="rId40"/>
    <p:sldId id="2076138674" r:id="rId41"/>
    <p:sldId id="2076138654" r:id="rId42"/>
    <p:sldId id="2076138655" r:id="rId43"/>
    <p:sldId id="2076138643" r:id="rId44"/>
    <p:sldId id="2076138656" r:id="rId45"/>
    <p:sldId id="2076138657" r:id="rId46"/>
    <p:sldId id="2076138663" r:id="rId47"/>
    <p:sldId id="2076138660" r:id="rId48"/>
    <p:sldId id="2076138659" r:id="rId49"/>
    <p:sldId id="2076138661" r:id="rId50"/>
    <p:sldId id="2076138662" r:id="rId51"/>
    <p:sldId id="2076138640" r:id="rId52"/>
    <p:sldId id="2076138644" r:id="rId53"/>
    <p:sldId id="2076138664" r:id="rId54"/>
    <p:sldId id="2076138665" r:id="rId55"/>
    <p:sldId id="2076138671" r:id="rId56"/>
    <p:sldId id="2076138666" r:id="rId57"/>
    <p:sldId id="2076138645" r:id="rId58"/>
    <p:sldId id="2076138672" r:id="rId59"/>
    <p:sldId id="2076138668" r:id="rId60"/>
    <p:sldId id="2076138677" r:id="rId61"/>
    <p:sldId id="2076138678" r:id="rId62"/>
    <p:sldId id="2076138669" r:id="rId63"/>
    <p:sldId id="2076138675" r:id="rId64"/>
    <p:sldId id="2076138646" r:id="rId65"/>
    <p:sldId id="4505" r:id="rId66"/>
    <p:sldId id="2066" r:id="rId67"/>
    <p:sldId id="4599" r:id="rId68"/>
    <p:sldId id="4612" r:id="rId69"/>
    <p:sldId id="2076138681" r:id="rId70"/>
    <p:sldId id="4613" r:id="rId71"/>
    <p:sldId id="2076138682" r:id="rId72"/>
    <p:sldId id="4614" r:id="rId73"/>
    <p:sldId id="4615" r:id="rId74"/>
    <p:sldId id="4616" r:id="rId75"/>
    <p:sldId id="4617" r:id="rId76"/>
    <p:sldId id="4618" r:id="rId77"/>
    <p:sldId id="4619" r:id="rId78"/>
    <p:sldId id="4620" r:id="rId79"/>
    <p:sldId id="4621" r:id="rId80"/>
    <p:sldId id="4630" r:id="rId81"/>
    <p:sldId id="4631" r:id="rId82"/>
    <p:sldId id="4622" r:id="rId83"/>
    <p:sldId id="4623" r:id="rId84"/>
    <p:sldId id="4632" r:id="rId85"/>
    <p:sldId id="4624" r:id="rId86"/>
    <p:sldId id="4633" r:id="rId87"/>
    <p:sldId id="4583" r:id="rId88"/>
    <p:sldId id="4625" r:id="rId89"/>
    <p:sldId id="4585" r:id="rId90"/>
    <p:sldId id="4587" r:id="rId91"/>
    <p:sldId id="4598" r:id="rId92"/>
    <p:sldId id="4635" r:id="rId93"/>
    <p:sldId id="4601" r:id="rId94"/>
    <p:sldId id="4608" r:id="rId95"/>
    <p:sldId id="4636" r:id="rId96"/>
    <p:sldId id="4605" r:id="rId97"/>
    <p:sldId id="4602" r:id="rId98"/>
    <p:sldId id="4637" r:id="rId99"/>
    <p:sldId id="4588" r:id="rId100"/>
    <p:sldId id="4638" r:id="rId101"/>
    <p:sldId id="4627" r:id="rId102"/>
    <p:sldId id="4603" r:id="rId103"/>
    <p:sldId id="4639" r:id="rId104"/>
    <p:sldId id="4640" r:id="rId105"/>
    <p:sldId id="4604" r:id="rId10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4629"/>
            <p14:sldId id="2076138637"/>
            <p14:sldId id="256"/>
            <p14:sldId id="2076138576"/>
            <p14:sldId id="1908"/>
            <p14:sldId id="1831"/>
            <p14:sldId id="324"/>
            <p14:sldId id="326"/>
            <p14:sldId id="1909"/>
            <p14:sldId id="4579"/>
            <p14:sldId id="2076138680"/>
            <p14:sldId id="1899"/>
            <p14:sldId id="4580"/>
            <p14:sldId id="4609"/>
            <p14:sldId id="4611"/>
            <p14:sldId id="4610"/>
            <p14:sldId id="4634"/>
            <p14:sldId id="2076138648"/>
            <p14:sldId id="2076138676"/>
            <p14:sldId id="4628"/>
            <p14:sldId id="2076138647"/>
            <p14:sldId id="4581"/>
            <p14:sldId id="2076138639"/>
            <p14:sldId id="2076138649"/>
            <p14:sldId id="2076138641"/>
            <p14:sldId id="2076138650"/>
            <p14:sldId id="2076138651"/>
            <p14:sldId id="2076138642"/>
            <p14:sldId id="2076138652"/>
            <p14:sldId id="2076138673"/>
            <p14:sldId id="4582"/>
            <p14:sldId id="2076138653"/>
            <p14:sldId id="2076138658"/>
            <p14:sldId id="2076138674"/>
            <p14:sldId id="2076138654"/>
            <p14:sldId id="2076138655"/>
            <p14:sldId id="2076138643"/>
            <p14:sldId id="2076138656"/>
            <p14:sldId id="2076138657"/>
            <p14:sldId id="2076138663"/>
            <p14:sldId id="2076138660"/>
            <p14:sldId id="2076138659"/>
            <p14:sldId id="2076138661"/>
            <p14:sldId id="2076138662"/>
            <p14:sldId id="2076138640"/>
            <p14:sldId id="2076138644"/>
            <p14:sldId id="2076138664"/>
            <p14:sldId id="2076138665"/>
            <p14:sldId id="2076138671"/>
            <p14:sldId id="2076138666"/>
            <p14:sldId id="2076138645"/>
            <p14:sldId id="2076138672"/>
            <p14:sldId id="2076138668"/>
            <p14:sldId id="2076138677"/>
            <p14:sldId id="2076138678"/>
            <p14:sldId id="2076138669"/>
            <p14:sldId id="2076138675"/>
            <p14:sldId id="2076138646"/>
            <p14:sldId id="4505"/>
            <p14:sldId id="2066"/>
            <p14:sldId id="4599"/>
            <p14:sldId id="4612"/>
            <p14:sldId id="2076138681"/>
            <p14:sldId id="4613"/>
            <p14:sldId id="2076138682"/>
            <p14:sldId id="4614"/>
            <p14:sldId id="4615"/>
            <p14:sldId id="4616"/>
            <p14:sldId id="4617"/>
            <p14:sldId id="4618"/>
            <p14:sldId id="4619"/>
            <p14:sldId id="4620"/>
            <p14:sldId id="4621"/>
            <p14:sldId id="4630"/>
            <p14:sldId id="4631"/>
            <p14:sldId id="4622"/>
            <p14:sldId id="4623"/>
            <p14:sldId id="4632"/>
            <p14:sldId id="4624"/>
            <p14:sldId id="4633"/>
            <p14:sldId id="4583"/>
            <p14:sldId id="4625"/>
            <p14:sldId id="4585"/>
            <p14:sldId id="4587"/>
            <p14:sldId id="4598"/>
            <p14:sldId id="4635"/>
            <p14:sldId id="4601"/>
            <p14:sldId id="4608"/>
            <p14:sldId id="4636"/>
            <p14:sldId id="4605"/>
            <p14:sldId id="4602"/>
            <p14:sldId id="4637"/>
            <p14:sldId id="4588"/>
            <p14:sldId id="4638"/>
            <p14:sldId id="4627"/>
            <p14:sldId id="4603"/>
            <p14:sldId id="4639"/>
            <p14:sldId id="4640"/>
            <p14:sldId id="4604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FFF5D5"/>
    <a:srgbClr val="F3FFFE"/>
    <a:srgbClr val="FFFAEB"/>
    <a:srgbClr val="EFF4FF"/>
    <a:srgbClr val="C94F0F"/>
    <a:srgbClr val="12239E"/>
    <a:srgbClr val="000000"/>
    <a:srgbClr val="FEFCF0"/>
    <a:srgbClr val="FF99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80" d="100"/>
          <a:sy n="80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commentAuthors" Target="commentAuthor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6/27/2023 9:43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6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8" y="479425"/>
            <a:ext cx="6829425" cy="384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7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946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983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FCBF2C-CFEE-43A8-872C-B2925F63FA7C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7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am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59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2355796"/>
            <a:ext cx="3245833" cy="3877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842" y="2355794"/>
            <a:ext cx="7400340" cy="369332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816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41842" y="2059499"/>
            <a:ext cx="7400340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795E6-DA04-4B01-9122-70B2FFF07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AFC0C9-9805-458D-A442-FD9084915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19050">
            <a:solidFill>
              <a:schemeClr val="bg1">
                <a:lumMod val="75000"/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78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  <p:sldLayoutId id="2147484581" r:id="rId7"/>
    <p:sldLayoutId id="2147484583" r:id="rId8"/>
    <p:sldLayoutId id="2147484584" r:id="rId9"/>
    <p:sldLayoutId id="2147484585" r:id="rId1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github.com/PowerBiDevCamp/PowerBiEmbeddingSPA" TargetMode="Externa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icrosoft.github.io/PowerBI-JavaScript/demo/v2-demo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BiDevCamp/PowerBiEmbeddedScratchpa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werBiDevCamp/PBIE-Authoring-And-Custo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https://docs.microsoft.com/en-us/javascript/api/overview/powerbi/" TargetMode="Externa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github.com/microsoft/powerbi-report-authoring/wiki" TargetMode="Externa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CE5AD3-0B7E-4DD4-87BF-BD3DE7DBC9E7}"/>
              </a:ext>
            </a:extLst>
          </p:cNvPr>
          <p:cNvGrpSpPr/>
          <p:nvPr/>
        </p:nvGrpSpPr>
        <p:grpSpPr>
          <a:xfrm>
            <a:off x="1172752" y="2925754"/>
            <a:ext cx="8750754" cy="3829669"/>
            <a:chOff x="304800" y="2874482"/>
            <a:chExt cx="8579950" cy="37549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C05AC-751F-4182-A03B-7469C56029DD}"/>
                </a:ext>
              </a:extLst>
            </p:cNvPr>
            <p:cNvGrpSpPr/>
            <p:nvPr/>
          </p:nvGrpSpPr>
          <p:grpSpPr>
            <a:xfrm>
              <a:off x="304800" y="2910042"/>
              <a:ext cx="5988531" cy="3719358"/>
              <a:chOff x="365098" y="2380521"/>
              <a:chExt cx="5988531" cy="371935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E6DF5A0-66AB-4DDF-B3AC-54C1F56AB7B8}"/>
                  </a:ext>
                </a:extLst>
              </p:cNvPr>
              <p:cNvSpPr/>
              <p:nvPr/>
            </p:nvSpPr>
            <p:spPr>
              <a:xfrm>
                <a:off x="365098" y="2794773"/>
                <a:ext cx="5988531" cy="33051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24"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3E4B45-4224-4E73-A17E-F5574C50743B}"/>
                  </a:ext>
                </a:extLst>
              </p:cNvPr>
              <p:cNvSpPr/>
              <p:nvPr/>
            </p:nvSpPr>
            <p:spPr>
              <a:xfrm>
                <a:off x="365098" y="2380521"/>
                <a:ext cx="5988531" cy="394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>
                    <a:solidFill>
                      <a:schemeClr val="bg1"/>
                    </a:solidFill>
                  </a:rPr>
                  <a:t>Your HTML and CSS</a:t>
                </a:r>
                <a:endParaRPr lang="en-US" sz="1836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7F9A81-7C94-4B8E-9029-37FCFD7070D5}"/>
                </a:ext>
              </a:extLst>
            </p:cNvPr>
            <p:cNvGrpSpPr/>
            <p:nvPr/>
          </p:nvGrpSpPr>
          <p:grpSpPr>
            <a:xfrm>
              <a:off x="6315924" y="2874482"/>
              <a:ext cx="2568826" cy="1025111"/>
              <a:chOff x="6315924" y="2874482"/>
              <a:chExt cx="2568826" cy="10251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750BCD-DF07-4677-95B6-F227829659E0}"/>
                  </a:ext>
                </a:extLst>
              </p:cNvPr>
              <p:cNvSpPr/>
              <p:nvPr/>
            </p:nvSpPr>
            <p:spPr>
              <a:xfrm>
                <a:off x="7323678" y="2901725"/>
                <a:ext cx="1561072" cy="99786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36" dirty="0"/>
                  <a:t>Web Hosting Server</a:t>
                </a:r>
              </a:p>
            </p:txBody>
          </p:sp>
          <p:sp>
            <p:nvSpPr>
              <p:cNvPr id="39" name="Arrow: Left 38">
                <a:extLst>
                  <a:ext uri="{FF2B5EF4-FFF2-40B4-BE49-F238E27FC236}">
                    <a16:creationId xmlns:a16="http://schemas.microsoft.com/office/drawing/2014/main" id="{0665E21E-EA0A-46D4-91ED-FF0B81A0D8BB}"/>
                  </a:ext>
                </a:extLst>
              </p:cNvPr>
              <p:cNvSpPr/>
              <p:nvPr/>
            </p:nvSpPr>
            <p:spPr>
              <a:xfrm>
                <a:off x="6315924" y="2874482"/>
                <a:ext cx="2435557" cy="500028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24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https://app1.mydomain.com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41AD98-2CED-48A6-8179-854DE10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Embedding Architecture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AAF5B797-1388-4544-AE34-B96AA43A3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1295676"/>
          </a:xfrm>
        </p:spPr>
        <p:txBody>
          <a:bodyPr/>
          <a:lstStyle/>
          <a:p>
            <a:r>
              <a:rPr lang="en-US" dirty="0"/>
              <a:t>Embedding involves creating an </a:t>
            </a:r>
            <a:r>
              <a:rPr lang="en-US" dirty="0" err="1"/>
              <a:t>iFrame</a:t>
            </a:r>
            <a:r>
              <a:rPr lang="en-US" dirty="0"/>
              <a:t> on the page</a:t>
            </a:r>
          </a:p>
          <a:p>
            <a:pPr lvl="1"/>
            <a:r>
              <a:rPr lang="en-US" dirty="0"/>
              <a:t>PBIJS transparently creates </a:t>
            </a:r>
            <a:r>
              <a:rPr lang="en-US" dirty="0" err="1"/>
              <a:t>iFrame</a:t>
            </a:r>
            <a:r>
              <a:rPr lang="en-US" dirty="0"/>
              <a:t> and sets source to Power BI Service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iFrame</a:t>
            </a:r>
            <a:r>
              <a:rPr lang="en-US" dirty="0">
                <a:solidFill>
                  <a:srgbClr val="C00000"/>
                </a:solidFill>
              </a:rPr>
              <a:t> and hosting page originate from different DNS domains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E18CE7-0930-49CC-BFEE-A1AFF7D2D30B}"/>
              </a:ext>
            </a:extLst>
          </p:cNvPr>
          <p:cNvSpPr/>
          <p:nvPr/>
        </p:nvSpPr>
        <p:spPr>
          <a:xfrm>
            <a:off x="1317974" y="3572417"/>
            <a:ext cx="1296280" cy="61703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/>
              <a:t>Your</a:t>
            </a:r>
          </a:p>
          <a:p>
            <a:pPr algn="ctr"/>
            <a:r>
              <a:rPr lang="en-US" sz="1428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61C3F3-7C6E-4AD1-979E-E85DFD3BA70B}"/>
              </a:ext>
            </a:extLst>
          </p:cNvPr>
          <p:cNvGrpSpPr/>
          <p:nvPr/>
        </p:nvGrpSpPr>
        <p:grpSpPr>
          <a:xfrm>
            <a:off x="6008148" y="5164741"/>
            <a:ext cx="3915358" cy="1054001"/>
            <a:chOff x="5045812" y="5069766"/>
            <a:chExt cx="3838935" cy="1033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C11B0F-CC30-429B-B60B-1910118794AE}"/>
                </a:ext>
              </a:extLst>
            </p:cNvPr>
            <p:cNvSpPr/>
            <p:nvPr/>
          </p:nvSpPr>
          <p:spPr>
            <a:xfrm>
              <a:off x="7086600" y="5111367"/>
              <a:ext cx="1798147" cy="9918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36" dirty="0"/>
                <a:t>Power BI Service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84B22C98-A043-47DD-8CB9-842F6D92D52A}"/>
                </a:ext>
              </a:extLst>
            </p:cNvPr>
            <p:cNvSpPr/>
            <p:nvPr/>
          </p:nvSpPr>
          <p:spPr>
            <a:xfrm>
              <a:off x="5045812" y="5069766"/>
              <a:ext cx="3803481" cy="500028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2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https://wabi-us-east2-redirect.analysis.windows.net/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CA4B5-377D-4DCE-B7AD-EA6C8255F406}"/>
              </a:ext>
            </a:extLst>
          </p:cNvPr>
          <p:cNvGrpSpPr/>
          <p:nvPr/>
        </p:nvGrpSpPr>
        <p:grpSpPr>
          <a:xfrm>
            <a:off x="1317974" y="4258117"/>
            <a:ext cx="1296280" cy="741184"/>
            <a:chOff x="447187" y="4180836"/>
            <a:chExt cx="1270978" cy="72671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EF9871E-0A95-4FD3-89C8-74B5F17E28C3}"/>
                </a:ext>
              </a:extLst>
            </p:cNvPr>
            <p:cNvSpPr/>
            <p:nvPr/>
          </p:nvSpPr>
          <p:spPr>
            <a:xfrm>
              <a:off x="447187" y="4400469"/>
              <a:ext cx="1270978" cy="507084"/>
            </a:xfrm>
            <a:prstGeom prst="round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Embedding Data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D033B2E-9CA2-47D7-92A5-7D2A4BC4BF92}"/>
                </a:ext>
              </a:extLst>
            </p:cNvPr>
            <p:cNvSpPr/>
            <p:nvPr/>
          </p:nvSpPr>
          <p:spPr>
            <a:xfrm>
              <a:off x="966386" y="4180836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4EF9C-26B7-4CEB-BA71-6C9C1CC91B26}"/>
              </a:ext>
            </a:extLst>
          </p:cNvPr>
          <p:cNvGrpSpPr/>
          <p:nvPr/>
        </p:nvGrpSpPr>
        <p:grpSpPr>
          <a:xfrm>
            <a:off x="1317120" y="5075486"/>
            <a:ext cx="1296280" cy="733664"/>
            <a:chOff x="446350" y="4982253"/>
            <a:chExt cx="1270978" cy="719344"/>
          </a:xfrm>
          <a:solidFill>
            <a:schemeClr val="accent6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5C8D661-20CE-4C25-AC30-0937E3056066}"/>
                </a:ext>
              </a:extLst>
            </p:cNvPr>
            <p:cNvSpPr/>
            <p:nvPr/>
          </p:nvSpPr>
          <p:spPr>
            <a:xfrm>
              <a:off x="446350" y="5194513"/>
              <a:ext cx="1270978" cy="507084"/>
            </a:xfrm>
            <a:prstGeom prst="round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28" dirty="0"/>
                <a:t>powerbi.js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F3D8EACF-5C00-4E87-ABCD-AF7EC79139A6}"/>
                </a:ext>
              </a:extLst>
            </p:cNvPr>
            <p:cNvSpPr/>
            <p:nvPr/>
          </p:nvSpPr>
          <p:spPr>
            <a:xfrm>
              <a:off x="966386" y="4982253"/>
              <a:ext cx="232580" cy="152400"/>
            </a:xfrm>
            <a:prstGeom prst="downArrow">
              <a:avLst>
                <a:gd name="adj1" fmla="val 65300"/>
                <a:gd name="adj2" fmla="val 52198"/>
              </a:avLst>
            </a:prstGeom>
            <a:grp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AE409-5C60-427F-9F33-D60162B26574}"/>
              </a:ext>
            </a:extLst>
          </p:cNvPr>
          <p:cNvGrpSpPr/>
          <p:nvPr/>
        </p:nvGrpSpPr>
        <p:grpSpPr>
          <a:xfrm>
            <a:off x="2668666" y="4216354"/>
            <a:ext cx="3252013" cy="2271792"/>
            <a:chOff x="1771513" y="4139888"/>
            <a:chExt cx="3188537" cy="2227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F2D74B-08D1-4190-AD54-E3997EAE809A}"/>
                </a:ext>
              </a:extLst>
            </p:cNvPr>
            <p:cNvSpPr/>
            <p:nvPr/>
          </p:nvSpPr>
          <p:spPr>
            <a:xfrm>
              <a:off x="2321451" y="4508830"/>
              <a:ext cx="2638599" cy="18585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91A2F0-30AB-438B-A206-C0A51C813303}"/>
                </a:ext>
              </a:extLst>
            </p:cNvPr>
            <p:cNvSpPr/>
            <p:nvPr/>
          </p:nvSpPr>
          <p:spPr>
            <a:xfrm>
              <a:off x="2316371" y="4139888"/>
              <a:ext cx="2638599" cy="337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 err="1">
                  <a:solidFill>
                    <a:schemeClr val="bg1"/>
                  </a:solidFill>
                </a:rPr>
                <a:t>iFrame</a:t>
              </a:r>
              <a:endParaRPr lang="en-US" sz="204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A90072A-ABBC-4267-BE9B-480834E5DB59}"/>
                </a:ext>
              </a:extLst>
            </p:cNvPr>
            <p:cNvSpPr/>
            <p:nvPr/>
          </p:nvSpPr>
          <p:spPr>
            <a:xfrm>
              <a:off x="1771513" y="5297708"/>
              <a:ext cx="428191" cy="26101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F38F72E-DD11-413B-8FD9-80B03F32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17847" r="195" b="-17847"/>
          <a:stretch/>
        </p:blipFill>
        <p:spPr>
          <a:xfrm>
            <a:off x="3224371" y="4592638"/>
            <a:ext cx="2681693" cy="22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6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CCDD-6CC3-448C-9494-DBDA415A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 - </a:t>
            </a:r>
            <a:r>
              <a:rPr lang="en-US" dirty="0" err="1"/>
              <a:t>PowerBiEmbeddingSPA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30684-E90C-4E43-BBFE-D888836B7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22220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https://github.com/PowerBiDevCamp/PowerBiEmbeddingSPA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8DD78-56E1-4DC6-8ACD-2B5CC6E5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2002500"/>
            <a:ext cx="9166802" cy="457191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7729930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86D8E-A456-45C7-930A-AD7C0ACF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23543"/>
            <a:ext cx="9085673" cy="548651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593A945-9C02-4968-8A13-7C345CE9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240888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Advanced Embedding Topics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SPA Architecture with MSAL.JS</a:t>
            </a:r>
          </a:p>
        </p:txBody>
      </p:sp>
    </p:spTree>
    <p:extLst>
      <p:ext uri="{BB962C8B-B14F-4D97-AF65-F5344CB8AC3E}">
        <p14:creationId xmlns:p14="http://schemas.microsoft.com/office/powerpoint/2010/main" val="12782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56A472-DA40-43AB-AE92-6B290B3770A6}"/>
              </a:ext>
            </a:extLst>
          </p:cNvPr>
          <p:cNvSpPr/>
          <p:nvPr/>
        </p:nvSpPr>
        <p:spPr>
          <a:xfrm>
            <a:off x="1089695" y="3229614"/>
            <a:ext cx="8744333" cy="363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846B6-9B49-4F27-A681-916A6D23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Promise-based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FB49-6710-4372-B2CB-A75089BEF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of PBIJS simulates HTTP protocol</a:t>
            </a:r>
          </a:p>
          <a:p>
            <a:pPr lvl="1"/>
            <a:r>
              <a:rPr lang="en-US" dirty="0"/>
              <a:t>Creates more intuitive programming model for developers</a:t>
            </a:r>
          </a:p>
          <a:p>
            <a:pPr lvl="1"/>
            <a:r>
              <a:rPr lang="en-US" dirty="0"/>
              <a:t>Programming based on asynchronous requests and promises</a:t>
            </a:r>
          </a:p>
          <a:p>
            <a:pPr lvl="1"/>
            <a:r>
              <a:rPr lang="en-US" dirty="0"/>
              <a:t>Embedded objects programmed using actions and events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38892-9A5F-4C10-BC31-F26A6213A8D0}"/>
              </a:ext>
            </a:extLst>
          </p:cNvPr>
          <p:cNvSpPr/>
          <p:nvPr/>
        </p:nvSpPr>
        <p:spPr>
          <a:xfrm>
            <a:off x="1222268" y="4803962"/>
            <a:ext cx="1033182" cy="5729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Your</a:t>
            </a:r>
          </a:p>
          <a:p>
            <a:pPr algn="ctr"/>
            <a:r>
              <a:rPr lang="en-US" sz="1224" dirty="0"/>
              <a:t>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B7EA2-C913-482F-84A2-006FF3D2DBC6}"/>
              </a:ext>
            </a:extLst>
          </p:cNvPr>
          <p:cNvSpPr/>
          <p:nvPr/>
        </p:nvSpPr>
        <p:spPr>
          <a:xfrm>
            <a:off x="6077295" y="3363393"/>
            <a:ext cx="3598012" cy="34229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4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999EBF-6BC2-4604-A431-81D671291FB2}"/>
              </a:ext>
            </a:extLst>
          </p:cNvPr>
          <p:cNvSpPr/>
          <p:nvPr/>
        </p:nvSpPr>
        <p:spPr>
          <a:xfrm>
            <a:off x="2853947" y="3826574"/>
            <a:ext cx="955841" cy="2576360"/>
          </a:xfrm>
          <a:prstGeom prst="roundRect">
            <a:avLst/>
          </a:prstGeom>
          <a:solidFill>
            <a:srgbClr val="00827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report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58510B-05BA-425B-B127-A9DAB7F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3" y="4412251"/>
            <a:ext cx="2758952" cy="1325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C25F-78E8-4931-B7EB-870B3771FC09}"/>
              </a:ext>
            </a:extLst>
          </p:cNvPr>
          <p:cNvGrpSpPr/>
          <p:nvPr/>
        </p:nvGrpSpPr>
        <p:grpSpPr>
          <a:xfrm>
            <a:off x="3927543" y="3363393"/>
            <a:ext cx="2153805" cy="1843033"/>
            <a:chOff x="3505200" y="3907940"/>
            <a:chExt cx="1728168" cy="1807059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231EAC-B8A1-4ACC-87B0-8DB213129901}"/>
                </a:ext>
              </a:extLst>
            </p:cNvPr>
            <p:cNvSpPr/>
            <p:nvPr/>
          </p:nvSpPr>
          <p:spPr>
            <a:xfrm>
              <a:off x="3505200" y="3907940"/>
              <a:ext cx="1728168" cy="180705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Actions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1E45106-C826-496F-9B6A-DDF98A116728}"/>
                </a:ext>
              </a:extLst>
            </p:cNvPr>
            <p:cNvSpPr/>
            <p:nvPr/>
          </p:nvSpPr>
          <p:spPr>
            <a:xfrm>
              <a:off x="3638585" y="4920593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report.setFilters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DA6D888-C251-410A-B04A-4868B6DA916E}"/>
                </a:ext>
              </a:extLst>
            </p:cNvPr>
            <p:cNvSpPr/>
            <p:nvPr/>
          </p:nvSpPr>
          <p:spPr>
            <a:xfrm>
              <a:off x="3638585" y="4567805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report.switchMode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53A3AF6-A712-4059-8FEC-44023C1CC03F}"/>
                </a:ext>
              </a:extLst>
            </p:cNvPr>
            <p:cNvSpPr/>
            <p:nvPr/>
          </p:nvSpPr>
          <p:spPr>
            <a:xfrm>
              <a:off x="3638585" y="4197631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report.fullscreen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E944C3B-AAED-4EA6-937B-5B470AA4DFA6}"/>
                </a:ext>
              </a:extLst>
            </p:cNvPr>
            <p:cNvSpPr/>
            <p:nvPr/>
          </p:nvSpPr>
          <p:spPr>
            <a:xfrm>
              <a:off x="3637478" y="5268670"/>
              <a:ext cx="1512601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report.getPages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6175A-3242-44D6-816E-B811AEB72730}"/>
              </a:ext>
            </a:extLst>
          </p:cNvPr>
          <p:cNvGrpSpPr/>
          <p:nvPr/>
        </p:nvGrpSpPr>
        <p:grpSpPr>
          <a:xfrm>
            <a:off x="3936660" y="5291441"/>
            <a:ext cx="2144395" cy="1494897"/>
            <a:chOff x="1925434" y="3096647"/>
            <a:chExt cx="2036965" cy="1465718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8367DA-F31D-4ADF-A7F2-99BB1764A24C}"/>
                </a:ext>
              </a:extLst>
            </p:cNvPr>
            <p:cNvSpPr/>
            <p:nvPr/>
          </p:nvSpPr>
          <p:spPr>
            <a:xfrm flipH="1">
              <a:off x="1925434" y="3096647"/>
              <a:ext cx="2036965" cy="146571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28" dirty="0"/>
                <a:t>Events</a:t>
              </a: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CBF2C98-0934-474A-B58C-950B57FEF77F}"/>
                </a:ext>
              </a:extLst>
            </p:cNvPr>
            <p:cNvSpPr/>
            <p:nvPr/>
          </p:nvSpPr>
          <p:spPr>
            <a:xfrm flipH="1">
              <a:off x="2013817" y="4109300"/>
              <a:ext cx="1856629" cy="285600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report.commandTriggered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50380D23-A9EF-43EC-A804-10460D20831E}"/>
                </a:ext>
              </a:extLst>
            </p:cNvPr>
            <p:cNvSpPr/>
            <p:nvPr/>
          </p:nvSpPr>
          <p:spPr>
            <a:xfrm flipH="1">
              <a:off x="2013818" y="3756511"/>
              <a:ext cx="1856627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report.pageChanged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ACC74316-9915-4E3B-9C4F-F59D6A033D9A}"/>
                </a:ext>
              </a:extLst>
            </p:cNvPr>
            <p:cNvSpPr/>
            <p:nvPr/>
          </p:nvSpPr>
          <p:spPr>
            <a:xfrm flipH="1">
              <a:off x="2013818" y="3386337"/>
              <a:ext cx="1856626" cy="300341"/>
            </a:xfrm>
            <a:prstGeom prst="rightArrow">
              <a:avLst>
                <a:gd name="adj1" fmla="val 69732"/>
                <a:gd name="adj2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18" b="1" dirty="0" err="1">
                  <a:solidFill>
                    <a:srgbClr val="9F002D"/>
                  </a:solidFill>
                  <a:latin typeface="Lucida Console" panose="020B0609040504020204" pitchFamily="49" charset="0"/>
                </a:rPr>
                <a:t>report.loaded</a:t>
              </a:r>
              <a:endParaRPr lang="en-US" sz="918" b="1" dirty="0">
                <a:solidFill>
                  <a:srgbClr val="9F002D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CC5C77-4291-48E5-8E72-A4A18C7AB103}"/>
              </a:ext>
            </a:extLst>
          </p:cNvPr>
          <p:cNvSpPr/>
          <p:nvPr/>
        </p:nvSpPr>
        <p:spPr>
          <a:xfrm>
            <a:off x="6174097" y="4969669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A2F4023-2DE1-4E79-AD6B-A8DFC2C5D0B2}"/>
              </a:ext>
            </a:extLst>
          </p:cNvPr>
          <p:cNvSpPr/>
          <p:nvPr/>
        </p:nvSpPr>
        <p:spPr>
          <a:xfrm flipH="1">
            <a:off x="6137350" y="5145394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180ADF-6A5E-446D-99F3-669A96695EFE}"/>
              </a:ext>
            </a:extLst>
          </p:cNvPr>
          <p:cNvSpPr/>
          <p:nvPr/>
        </p:nvSpPr>
        <p:spPr>
          <a:xfrm>
            <a:off x="2363102" y="4881806"/>
            <a:ext cx="421146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86B90-F7F8-4341-85E5-150F890616FC}"/>
              </a:ext>
            </a:extLst>
          </p:cNvPr>
          <p:cNvSpPr/>
          <p:nvPr/>
        </p:nvSpPr>
        <p:spPr>
          <a:xfrm flipH="1">
            <a:off x="2326355" y="5057531"/>
            <a:ext cx="448954" cy="175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4050156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User-Owns-Data Embedding vs App-Owns-Data Embedding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4294967295"/>
          </p:nvPr>
        </p:nvSpPr>
        <p:spPr>
          <a:xfrm>
            <a:off x="933450" y="1377950"/>
            <a:ext cx="10306050" cy="2370138"/>
          </a:xfrm>
        </p:spPr>
        <p:txBody>
          <a:bodyPr/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User-Owns-Data Embedding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All users require a Power BI license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Useful in corporate environments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App authenticates as current user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Your code runs with user’s permissions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User’s access token passed to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6ADB-2B16-4141-AB05-29D95D62C8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8900" y="1398588"/>
            <a:ext cx="5997575" cy="2370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App-Owns-Data Embedding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 consumers require Power BI license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for commercial applications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App authenticates with app-only identity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Your code runs with admin permissions</a:t>
            </a:r>
          </a:p>
          <a:p>
            <a:pPr marL="457798" lvl="1" indent="-26229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Embed token passed to browser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5F2FD-AB01-4789-B611-6422D722EF0E}"/>
              </a:ext>
            </a:extLst>
          </p:cNvPr>
          <p:cNvGrpSpPr/>
          <p:nvPr/>
        </p:nvGrpSpPr>
        <p:grpSpPr>
          <a:xfrm>
            <a:off x="1077378" y="4081722"/>
            <a:ext cx="3969686" cy="1766996"/>
            <a:chOff x="1054781" y="4472480"/>
            <a:chExt cx="4235064" cy="18851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AC5C52-9CFF-42C8-9DEF-B52255D6F844}"/>
                </a:ext>
              </a:extLst>
            </p:cNvPr>
            <p:cNvSpPr/>
            <p:nvPr/>
          </p:nvSpPr>
          <p:spPr>
            <a:xfrm>
              <a:off x="1054781" y="4472480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User-Owns-Data Embedding for use within Organization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D37B57-2B8D-4EC3-B050-1E36FE15E8A1}"/>
                </a:ext>
              </a:extLst>
            </p:cNvPr>
            <p:cNvSpPr/>
            <p:nvPr/>
          </p:nvSpPr>
          <p:spPr>
            <a:xfrm>
              <a:off x="1344452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684A32-9367-45A2-9D82-EBFD7221BD19}"/>
                </a:ext>
              </a:extLst>
            </p:cNvPr>
            <p:cNvSpPr/>
            <p:nvPr/>
          </p:nvSpPr>
          <p:spPr>
            <a:xfrm>
              <a:off x="3625039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024F23-C9FC-440C-86A8-913A4C57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951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766AAC-EC5C-42FA-9785-CD159CA640C6}"/>
                </a:ext>
              </a:extLst>
            </p:cNvPr>
            <p:cNvSpPr/>
            <p:nvPr/>
          </p:nvSpPr>
          <p:spPr>
            <a:xfrm>
              <a:off x="1528089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AA4E85-6B61-46F8-9DED-175B38EB43BA}"/>
                </a:ext>
              </a:extLst>
            </p:cNvPr>
            <p:cNvSpPr/>
            <p:nvPr/>
          </p:nvSpPr>
          <p:spPr bwMode="auto">
            <a:xfrm>
              <a:off x="1681346" y="4976835"/>
              <a:ext cx="721026" cy="64873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AD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Access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the current user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ED5A0-6696-4C12-89C9-A66D07846A5E}"/>
              </a:ext>
            </a:extLst>
          </p:cNvPr>
          <p:cNvGrpSpPr/>
          <p:nvPr/>
        </p:nvGrpSpPr>
        <p:grpSpPr>
          <a:xfrm>
            <a:off x="6520336" y="4171786"/>
            <a:ext cx="3969683" cy="1766996"/>
            <a:chOff x="6752360" y="4449219"/>
            <a:chExt cx="4235064" cy="18851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AB1A3D-0F38-4866-9B20-7843CF38619C}"/>
                </a:ext>
              </a:extLst>
            </p:cNvPr>
            <p:cNvSpPr/>
            <p:nvPr/>
          </p:nvSpPr>
          <p:spPr>
            <a:xfrm>
              <a:off x="6752360" y="4449219"/>
              <a:ext cx="4235064" cy="18851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71" dirty="0">
                  <a:solidFill>
                    <a:schemeClr val="tx1"/>
                  </a:solidFill>
                </a:rPr>
                <a:t>App-Owns-Data Embedding for use by ISVs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EC0EC3-1DE7-423B-92D6-EEA491ACE23E}"/>
                </a:ext>
              </a:extLst>
            </p:cNvPr>
            <p:cNvSpPr/>
            <p:nvPr/>
          </p:nvSpPr>
          <p:spPr>
            <a:xfrm>
              <a:off x="7013397" y="4617333"/>
              <a:ext cx="1338216" cy="138586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65" dirty="0">
                  <a:solidFill>
                    <a:schemeClr val="tx1"/>
                  </a:solidFill>
                </a:rPr>
                <a:t>Browser</a:t>
              </a:r>
              <a:endParaRPr lang="en-US" sz="84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6262-D9D5-4B29-87E7-5F293A2D8016}"/>
                </a:ext>
              </a:extLst>
            </p:cNvPr>
            <p:cNvSpPr/>
            <p:nvPr/>
          </p:nvSpPr>
          <p:spPr>
            <a:xfrm>
              <a:off x="9293984" y="4636623"/>
              <a:ext cx="1352471" cy="131814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Power BI Service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1C75CC-4981-43EC-971B-AAA7467E5E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896" y="5341173"/>
              <a:ext cx="965088" cy="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F02305-7ED3-481B-9B38-EA6748309FC5}"/>
                </a:ext>
              </a:extLst>
            </p:cNvPr>
            <p:cNvSpPr/>
            <p:nvPr/>
          </p:nvSpPr>
          <p:spPr>
            <a:xfrm>
              <a:off x="7197034" y="4887355"/>
              <a:ext cx="1027542" cy="9628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612" dirty="0" err="1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iFrame</a:t>
              </a:r>
              <a:endParaRPr lang="en-US" sz="612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B0A565-D1BB-419D-839B-1896CD38FBDC}"/>
                </a:ext>
              </a:extLst>
            </p:cNvPr>
            <p:cNvSpPr/>
            <p:nvPr/>
          </p:nvSpPr>
          <p:spPr bwMode="auto">
            <a:xfrm>
              <a:off x="7350291" y="4976835"/>
              <a:ext cx="721026" cy="648736"/>
            </a:xfrm>
            <a:prstGeom prst="roundRect">
              <a:avLst/>
            </a:prstGeom>
            <a:solidFill>
              <a:srgbClr val="580058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Embed Token</a:t>
              </a:r>
            </a:p>
            <a:p>
              <a:pPr algn="ctr" defTabSz="7132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1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Segoe UI" pitchFamily="34" charset="0"/>
                  <a:cs typeface="Segoe UI" pitchFamily="34" charset="0"/>
                </a:rPr>
                <a:t>for specific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435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User-Owns-Data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9DF-059D-4693-AFEA-C2E5A6BD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588263" y="1314573"/>
            <a:ext cx="5340530" cy="43526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23367-1C9E-4556-A66C-1C2EF077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36" y="1314573"/>
            <a:ext cx="5672183" cy="37397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9EEEDC-ADDE-4128-9035-A8BAB2916CE4}"/>
              </a:ext>
            </a:extLst>
          </p:cNvPr>
          <p:cNvGrpSpPr/>
          <p:nvPr/>
        </p:nvGrpSpPr>
        <p:grpSpPr>
          <a:xfrm>
            <a:off x="280044" y="4101460"/>
            <a:ext cx="3157802" cy="348688"/>
            <a:chOff x="280044" y="4101460"/>
            <a:chExt cx="3157802" cy="348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AE05AD-D08E-4788-BE6E-796C54C1C22D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9720A78-D87D-4748-AE71-DFBF0A1E87A5}"/>
                </a:ext>
              </a:extLst>
            </p:cNvPr>
            <p:cNvSpPr/>
            <p:nvPr/>
          </p:nvSpPr>
          <p:spPr bwMode="auto">
            <a:xfrm>
              <a:off x="280044" y="4101460"/>
              <a:ext cx="616438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484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BF61-FB04-4844-9364-F923E52D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Report Object in Chrome Dev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4AFB3-5D16-4EBD-BC72-B8A77888B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33"/>
          <a:stretch/>
        </p:blipFill>
        <p:spPr>
          <a:xfrm>
            <a:off x="588263" y="1473420"/>
            <a:ext cx="5329250" cy="141681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3838E-BA55-40B1-8408-C6AF8DF8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675" y="1473420"/>
            <a:ext cx="5231713" cy="48072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6347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01A6-56AF-42C7-86FB-68F2AE58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for App-Owns-Data Report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428B2-FE7E-4EE7-AD29-31572227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51" y="1255821"/>
            <a:ext cx="10036716" cy="38723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658828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App-Owns-Data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855DD-83CC-4090-8D91-4EEDA8674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" y="1266469"/>
            <a:ext cx="6755040" cy="447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6148D5-9719-4B8F-9487-ACE6BAF7C2B2}"/>
              </a:ext>
            </a:extLst>
          </p:cNvPr>
          <p:cNvGrpSpPr/>
          <p:nvPr/>
        </p:nvGrpSpPr>
        <p:grpSpPr>
          <a:xfrm>
            <a:off x="343166" y="3817857"/>
            <a:ext cx="4049725" cy="452486"/>
            <a:chOff x="503383" y="4101460"/>
            <a:chExt cx="2934463" cy="348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2A0F9-874C-4DCB-9DA9-8C0722DF4A5B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51649D-6F45-4438-B0F4-7D144770ECCA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988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ED94-5522-4C2E-8950-F53E8FA1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1636-A047-426B-AB67-2657C44D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14770"/>
            <a:ext cx="6636134" cy="430177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73014-17BA-4BF0-891A-D47BFB19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724" y="2321169"/>
            <a:ext cx="5508488" cy="38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22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54F9-DFEF-49B8-8053-87FA5EA1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Dashboard 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9BA1F-93A8-4041-97DD-222107E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2" y="1316332"/>
            <a:ext cx="5975468" cy="502262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E12D2-4F64-4069-9D96-CB3B638A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68" y="3246060"/>
            <a:ext cx="5588483" cy="35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8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B3F-6B10-49CD-B4B2-8AD5B65D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the </a:t>
            </a:r>
            <a:r>
              <a:rPr lang="en-US" dirty="0" err="1"/>
              <a:t>QnA</a:t>
            </a:r>
            <a:r>
              <a:rPr lang="en-US" dirty="0"/>
              <a:t>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72355-8CBA-423C-8B93-A6F890B8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169237"/>
            <a:ext cx="5668313" cy="35836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35468-79C8-4BC9-8AC2-D6025538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600" y="2507529"/>
            <a:ext cx="5677518" cy="43124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30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235025"/>
            <a:ext cx="11053773" cy="16619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Power BI Embedding Best Practices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with the Power BI JavaScript 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F833-26D1-411B-A173-85955BCC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Embedded Playground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13DC3-CD20-45AB-AA66-8BD3CC062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61774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https://microsoft.github.io/PowerBI-JavaScript/demo/v2-demo/#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70860-6B6D-443D-89B3-17018D0D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851559"/>
            <a:ext cx="10271147" cy="461321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47917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484F-6AA8-6013-F51B-C0438DA9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powerbi.js library using TypeScript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25C9-E023-E7D4-C1B3-67FE3C206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You can write code which programs with </a:t>
            </a:r>
            <a:r>
              <a:rPr lang="en-US" sz="20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using JavaScript or TypeScript</a:t>
            </a:r>
          </a:p>
          <a:p>
            <a:pPr lvl="1"/>
            <a:r>
              <a:rPr lang="en-US" dirty="0"/>
              <a:t>Using TypeScript adds strongly-typed programming and much better IntelliSense</a:t>
            </a:r>
          </a:p>
          <a:p>
            <a:pPr lvl="1"/>
            <a:r>
              <a:rPr lang="en-US" sz="1800" b="1" dirty="0" err="1">
                <a:solidFill>
                  <a:srgbClr val="820000"/>
                </a:solidFill>
              </a:rPr>
              <a:t>AuthoringAndCustomization</a:t>
            </a:r>
            <a:r>
              <a:rPr lang="en-US" dirty="0"/>
              <a:t> project maintains TypeScript code in </a:t>
            </a:r>
            <a:r>
              <a:rPr lang="en-US" sz="1800" b="1" dirty="0">
                <a:solidFill>
                  <a:srgbClr val="820000"/>
                </a:solidFill>
              </a:rPr>
              <a:t>App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TypeScript code in project is compiled into JavaScript using </a:t>
            </a:r>
            <a:r>
              <a:rPr lang="en-US" sz="1800" b="1" dirty="0">
                <a:solidFill>
                  <a:srgbClr val="820000"/>
                </a:solidFill>
              </a:rPr>
              <a:t>webpack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5A945D-E1A0-8064-75AD-59B38DBCD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60"/>
          <a:stretch/>
        </p:blipFill>
        <p:spPr>
          <a:xfrm>
            <a:off x="1396856" y="2985397"/>
            <a:ext cx="2136053" cy="36945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6B9278-2186-18CA-94B6-0CFFC4BD5138}"/>
              </a:ext>
            </a:extLst>
          </p:cNvPr>
          <p:cNvGrpSpPr/>
          <p:nvPr/>
        </p:nvGrpSpPr>
        <p:grpSpPr>
          <a:xfrm>
            <a:off x="2769065" y="3954542"/>
            <a:ext cx="6050997" cy="2808051"/>
            <a:chOff x="2769065" y="3954542"/>
            <a:chExt cx="6050997" cy="28080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7E5CF3-559F-FCFB-6A47-BCF2729C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9285" y="3954542"/>
              <a:ext cx="3000777" cy="28080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42510A9E-2A4B-345D-E1E4-DA2F75F17ED2}"/>
                </a:ext>
              </a:extLst>
            </p:cNvPr>
            <p:cNvSpPr/>
            <p:nvPr/>
          </p:nvSpPr>
          <p:spPr bwMode="auto">
            <a:xfrm flipH="1">
              <a:off x="2769065" y="5683829"/>
              <a:ext cx="3370192" cy="550718"/>
            </a:xfrm>
            <a:prstGeom prst="leftArrow">
              <a:avLst>
                <a:gd name="adj1" fmla="val 45474"/>
                <a:gd name="adj2" fmla="val 84422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webpack compilation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07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484F-6AA8-6013-F51B-C0438DA9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powerbi.js using TypeScript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25C9-E023-E7D4-C1B3-67FE3C206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Let's walkthrough the code in </a:t>
            </a:r>
            <a:r>
              <a:rPr lang="en-US" sz="2000" b="1" dirty="0">
                <a:solidFill>
                  <a:srgbClr val="820000"/>
                </a:solidFill>
              </a:rPr>
              <a:t>App01.ts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5F4B-012D-688F-709A-D13206F9E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29"/>
          <a:stretch/>
        </p:blipFill>
        <p:spPr>
          <a:xfrm>
            <a:off x="827485" y="1871719"/>
            <a:ext cx="7807083" cy="49323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9B63E1-C8A0-E27A-00DC-A774DC075A5B}"/>
              </a:ext>
            </a:extLst>
          </p:cNvPr>
          <p:cNvGrpSpPr/>
          <p:nvPr/>
        </p:nvGrpSpPr>
        <p:grpSpPr>
          <a:xfrm>
            <a:off x="5001190" y="2380553"/>
            <a:ext cx="6202017" cy="765313"/>
            <a:chOff x="5237922" y="3291338"/>
            <a:chExt cx="6202017" cy="765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CED406-C211-D1CD-6217-DD71D6C7AE4F}"/>
                </a:ext>
              </a:extLst>
            </p:cNvPr>
            <p:cNvSpPr/>
            <p:nvPr/>
          </p:nvSpPr>
          <p:spPr bwMode="auto">
            <a:xfrm>
              <a:off x="7106478" y="3291338"/>
              <a:ext cx="4333461" cy="76531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UIBuilder</a:t>
              </a: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is a simple utility class which handles resizing the embed-container DIV and adding HTML elements and command handlers into the application's user interface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14E915-F705-512E-B3C5-83AF362B57EF}"/>
                </a:ext>
              </a:extLst>
            </p:cNvPr>
            <p:cNvCxnSpPr/>
            <p:nvPr/>
          </p:nvCxnSpPr>
          <p:spPr>
            <a:xfrm flipH="1">
              <a:off x="5237922" y="3673994"/>
              <a:ext cx="186855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1E9945-F340-157C-E6CE-0E01058BF3F0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Demo01</a:t>
            </a:r>
          </a:p>
        </p:txBody>
      </p:sp>
    </p:spTree>
    <p:extLst>
      <p:ext uri="{BB962C8B-B14F-4D97-AF65-F5344CB8AC3E}">
        <p14:creationId xmlns:p14="http://schemas.microsoft.com/office/powerpoint/2010/main" val="457330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BF61-FB04-4844-9364-F923E52D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Report Object in Chrome Dev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F2ACC-E5F2-26C2-E635-972B45996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33"/>
          <a:stretch/>
        </p:blipFill>
        <p:spPr>
          <a:xfrm>
            <a:off x="622437" y="1263041"/>
            <a:ext cx="6444285" cy="23753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2E8C276-C163-6DE3-4CFC-C0AA200A22C5}"/>
              </a:ext>
            </a:extLst>
          </p:cNvPr>
          <p:cNvGrpSpPr/>
          <p:nvPr/>
        </p:nvGrpSpPr>
        <p:grpSpPr>
          <a:xfrm>
            <a:off x="622437" y="3484441"/>
            <a:ext cx="8764524" cy="3319584"/>
            <a:chOff x="622437" y="3484441"/>
            <a:chExt cx="8764524" cy="3319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8D5D14-F6A2-EDAF-76FD-EBF620A2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437" y="3766693"/>
              <a:ext cx="8764524" cy="3037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69D9C13-4CCC-21D6-88BC-6BC7CD2E2C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6761" y="3484441"/>
              <a:ext cx="4723603" cy="1484723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8B8B5D-B052-772E-2E40-AE2A513D449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Demo01</a:t>
            </a:r>
          </a:p>
        </p:txBody>
      </p:sp>
    </p:spTree>
    <p:extLst>
      <p:ext uri="{BB962C8B-B14F-4D97-AF65-F5344CB8AC3E}">
        <p14:creationId xmlns:p14="http://schemas.microsoft.com/office/powerpoint/2010/main" val="3714486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0D-5FD7-619C-449B-DD8913BC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powerbi.js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88A43-E785-0F35-05FC-B5DF26572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sz="24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registers event handlers for all supported </a:t>
            </a:r>
            <a:r>
              <a:rPr lang="en-US" sz="24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events</a:t>
            </a:r>
          </a:p>
          <a:p>
            <a:pPr lvl="1"/>
            <a:r>
              <a:rPr lang="en-US" dirty="0"/>
              <a:t>Use it to gain understanding of which user actions trigger specific events</a:t>
            </a:r>
          </a:p>
          <a:p>
            <a:pPr lvl="1"/>
            <a:r>
              <a:rPr lang="en-US" dirty="0"/>
              <a:t>Event arguments logged to console window for easy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D03E-5630-BD4F-B4D2-56FF8B71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27" y="2709268"/>
            <a:ext cx="6463914" cy="1975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3568-C3D4-4C0E-BCB3-5909582A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08" y="2709268"/>
            <a:ext cx="3246631" cy="409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7D226-41F8-B69A-198A-F3473AB11D5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Demo01</a:t>
            </a:r>
          </a:p>
        </p:txBody>
      </p:sp>
    </p:spTree>
    <p:extLst>
      <p:ext uri="{BB962C8B-B14F-4D97-AF65-F5344CB8AC3E}">
        <p14:creationId xmlns:p14="http://schemas.microsoft.com/office/powerpoint/2010/main" val="105837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Panes When Embedding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7715-1DF7-95C7-B1DC-F0030C099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Report panes and action bar can be set in config object</a:t>
            </a:r>
          </a:p>
          <a:p>
            <a:pPr lvl="1"/>
            <a:r>
              <a:rPr lang="en-US" dirty="0"/>
              <a:t>Filter pane and Bookmarks pane are only panes available in View mode</a:t>
            </a:r>
          </a:p>
          <a:p>
            <a:pPr lvl="1"/>
            <a:r>
              <a:rPr lang="en-US" dirty="0"/>
              <a:t>Other panes are only available when report is in Edit mode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92" y="2493274"/>
            <a:ext cx="4012304" cy="42700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7C3CE0-2B05-5037-A87B-CEC0C3D9A675}"/>
              </a:ext>
            </a:extLst>
          </p:cNvPr>
          <p:cNvSpPr/>
          <p:nvPr/>
        </p:nvSpPr>
        <p:spPr bwMode="auto">
          <a:xfrm>
            <a:off x="1530819" y="4534957"/>
            <a:ext cx="3209192" cy="110783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5BBC8D-B440-E278-8204-A7146F7FCB9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3563594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D4CF-E80A-C45A-45A1-611A5B36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Showing and Hiding Report Panes in View Mode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1884-A7AD-8533-5AB4-9B00644BF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77711"/>
          </a:xfrm>
        </p:spPr>
        <p:txBody>
          <a:bodyPr/>
          <a:lstStyle/>
          <a:p>
            <a:r>
              <a:rPr lang="en-US" dirty="0"/>
              <a:t>You can hide and show panes after report has loaded using code</a:t>
            </a:r>
          </a:p>
          <a:p>
            <a:pPr lvl="1"/>
            <a:r>
              <a:rPr lang="en-US" dirty="0"/>
              <a:t>Show/Hide </a:t>
            </a:r>
            <a:r>
              <a:rPr lang="en-US" sz="1800" b="1" dirty="0">
                <a:solidFill>
                  <a:srgbClr val="820000"/>
                </a:solidFill>
              </a:rPr>
              <a:t>Filters</a:t>
            </a:r>
            <a:r>
              <a:rPr lang="en-US" dirty="0"/>
              <a:t> Pane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Show/Hide </a:t>
            </a:r>
            <a:r>
              <a:rPr lang="en-US" sz="1800" b="1" dirty="0">
                <a:solidFill>
                  <a:srgbClr val="820000"/>
                </a:solidFill>
              </a:rPr>
              <a:t>Bookmarks</a:t>
            </a:r>
            <a:r>
              <a:rPr lang="en-US" dirty="0"/>
              <a:t> Pane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74818-CAAD-DBF0-36C9-F2E3A0CD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46" y="2070417"/>
            <a:ext cx="5711780" cy="1348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39F7B-8C3F-2986-321F-211B326D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46" y="4235679"/>
            <a:ext cx="5157989" cy="1322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887CDC-92AF-FC73-936F-1B8A1BCCE624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4255060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D4CF-E80A-C45A-45A1-611A5B36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Display Option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1884-A7AD-8533-5AB4-9B00644BF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9677"/>
          </a:xfrm>
        </p:spPr>
        <p:txBody>
          <a:bodyPr/>
          <a:lstStyle/>
          <a:p>
            <a:r>
              <a:rPr lang="en-US" dirty="0"/>
              <a:t>Display Option for report pages can be set to </a:t>
            </a:r>
            <a:r>
              <a:rPr lang="en-US" sz="2000" b="1" dirty="0">
                <a:solidFill>
                  <a:srgbClr val="820000"/>
                </a:solidFill>
              </a:rPr>
              <a:t>Fit To Page</a:t>
            </a:r>
            <a:r>
              <a:rPr lang="en-US" dirty="0"/>
              <a:t> </a:t>
            </a:r>
            <a:r>
              <a:rPr lang="en-US" sz="1800" dirty="0"/>
              <a:t>|</a:t>
            </a:r>
            <a:r>
              <a:rPr lang="en-US" dirty="0"/>
              <a:t>  </a:t>
            </a:r>
            <a:r>
              <a:rPr lang="en-US" sz="2000" b="1" dirty="0">
                <a:solidFill>
                  <a:srgbClr val="820000"/>
                </a:solidFill>
              </a:rPr>
              <a:t>Fit To Width</a:t>
            </a:r>
            <a:r>
              <a:rPr lang="en-US" dirty="0"/>
              <a:t> </a:t>
            </a:r>
            <a:r>
              <a:rPr lang="en-US" sz="1800" dirty="0"/>
              <a:t>|</a:t>
            </a:r>
            <a:r>
              <a:rPr lang="en-US" dirty="0"/>
              <a:t> </a:t>
            </a:r>
            <a:r>
              <a:rPr lang="en-US" sz="2000" b="1" dirty="0">
                <a:solidFill>
                  <a:srgbClr val="820000"/>
                </a:solidFill>
              </a:rPr>
              <a:t>Actual Size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Display Option set to </a:t>
            </a:r>
            <a:r>
              <a:rPr lang="en-US" sz="1800" b="1" dirty="0">
                <a:solidFill>
                  <a:srgbClr val="820000"/>
                </a:solidFill>
              </a:rPr>
              <a:t>Fit To Page</a:t>
            </a:r>
            <a:r>
              <a:rPr lang="en-US" dirty="0"/>
              <a:t> by default</a:t>
            </a:r>
          </a:p>
          <a:p>
            <a:r>
              <a:rPr lang="en-US" dirty="0"/>
              <a:t>Report settings for page </a:t>
            </a:r>
            <a:r>
              <a:rPr lang="en-US" sz="2200" b="1" dirty="0" err="1">
                <a:solidFill>
                  <a:srgbClr val="820000"/>
                </a:solidFill>
              </a:rPr>
              <a:t>displayOption</a:t>
            </a:r>
            <a:r>
              <a:rPr lang="en-US" dirty="0"/>
              <a:t> must be updated using </a:t>
            </a:r>
            <a:r>
              <a:rPr lang="en-US" sz="2200" b="1" dirty="0" err="1">
                <a:solidFill>
                  <a:srgbClr val="820000"/>
                </a:solidFill>
              </a:rPr>
              <a:t>customLayout</a:t>
            </a:r>
            <a:r>
              <a:rPr lang="en-US" dirty="0"/>
              <a:t> setting</a:t>
            </a:r>
          </a:p>
          <a:p>
            <a:pPr lvl="1"/>
            <a:r>
              <a:rPr lang="en-US" dirty="0"/>
              <a:t>Switch report to </a:t>
            </a:r>
            <a:r>
              <a:rPr lang="en-US" sz="1800" b="1" dirty="0">
                <a:solidFill>
                  <a:srgbClr val="820000"/>
                </a:solidFill>
              </a:rPr>
              <a:t>Fit to Page</a:t>
            </a:r>
            <a:endParaRPr lang="en-US" b="1" dirty="0">
              <a:solidFill>
                <a:srgbClr val="820000"/>
              </a:solidFill>
            </a:endParaRPr>
          </a:p>
          <a:p>
            <a:pPr marL="55563" lvl="2"/>
            <a:endParaRPr lang="en-US" dirty="0"/>
          </a:p>
          <a:p>
            <a:pPr marL="179388" lvl="3"/>
            <a:br>
              <a:rPr lang="en-US" dirty="0"/>
            </a:br>
            <a:endParaRPr lang="en-US" dirty="0"/>
          </a:p>
          <a:p>
            <a:pPr marL="179388" lvl="3"/>
            <a:endParaRPr lang="en-US" dirty="0"/>
          </a:p>
          <a:p>
            <a:pPr lvl="1"/>
            <a:r>
              <a:rPr lang="en-US" dirty="0"/>
              <a:t>Switch report to </a:t>
            </a:r>
            <a:r>
              <a:rPr lang="en-US" sz="1800" b="1" dirty="0">
                <a:solidFill>
                  <a:srgbClr val="820000"/>
                </a:solidFill>
              </a:rPr>
              <a:t>Fit to Screen</a:t>
            </a:r>
            <a:endParaRPr lang="en-US" b="1" dirty="0">
              <a:solidFill>
                <a:srgbClr val="8200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Switch report to </a:t>
            </a:r>
            <a:r>
              <a:rPr lang="en-US" sz="1800" b="1" dirty="0">
                <a:solidFill>
                  <a:srgbClr val="820000"/>
                </a:solidFill>
              </a:rPr>
              <a:t>Actual size</a:t>
            </a:r>
            <a:endParaRPr lang="en-US" b="1" dirty="0">
              <a:solidFill>
                <a:srgbClr val="82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B73E4-4749-75A8-8613-43F7B1EF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92" y="2918739"/>
            <a:ext cx="6239814" cy="875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9A34A-0E5A-288F-3853-3A210631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92" y="4345088"/>
            <a:ext cx="6272011" cy="856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90102-A3D4-0385-6566-F9FD27F8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10" y="5751982"/>
            <a:ext cx="6252693" cy="830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D93E4F-0E40-9DBA-0FD6-2284189855E2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2479615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Custom Navigation with Pages and Bookmarks</a:t>
            </a:r>
          </a:p>
          <a:p>
            <a:r>
              <a:rPr lang="en-US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9896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E900-A275-63D0-F239-EAC30F3D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Navigation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8ECB2-9C2F-7127-90CC-B7E1EDE16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You can show or hide page-based navigation menu used in Power BI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Page navigation can be shown on left side of page or bottom of page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20D33C-B6D3-D55D-C1E9-75D8021E8DE2}"/>
              </a:ext>
            </a:extLst>
          </p:cNvPr>
          <p:cNvGrpSpPr/>
          <p:nvPr/>
        </p:nvGrpSpPr>
        <p:grpSpPr>
          <a:xfrm>
            <a:off x="993912" y="4178996"/>
            <a:ext cx="3178860" cy="2510111"/>
            <a:chOff x="57774" y="3497262"/>
            <a:chExt cx="3852669" cy="30421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9A3C6A-A095-D83C-ED75-87972D4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4380" y="3497262"/>
              <a:ext cx="1646063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BE3312DF-0E3B-A14E-213D-78AE67B3A100}"/>
                </a:ext>
              </a:extLst>
            </p:cNvPr>
            <p:cNvSpPr/>
            <p:nvPr/>
          </p:nvSpPr>
          <p:spPr bwMode="auto">
            <a:xfrm flipH="1">
              <a:off x="57774" y="3970582"/>
              <a:ext cx="2036070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left navigation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DFB35A-04CC-1740-69A9-E2302F31392D}"/>
              </a:ext>
            </a:extLst>
          </p:cNvPr>
          <p:cNvGrpSpPr/>
          <p:nvPr/>
        </p:nvGrpSpPr>
        <p:grpSpPr>
          <a:xfrm>
            <a:off x="4969357" y="4178996"/>
            <a:ext cx="3438940" cy="2598149"/>
            <a:chOff x="4358157" y="3516295"/>
            <a:chExt cx="4167877" cy="31488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161B97-A733-7853-6224-24F94492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539" y="3516295"/>
              <a:ext cx="1802495" cy="3042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014FBEF6-71A9-7426-8283-72E53D2E034A}"/>
                </a:ext>
              </a:extLst>
            </p:cNvPr>
            <p:cNvSpPr/>
            <p:nvPr/>
          </p:nvSpPr>
          <p:spPr bwMode="auto">
            <a:xfrm flipH="1">
              <a:off x="4358157" y="6183860"/>
              <a:ext cx="2324168" cy="48130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bottom navigation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FBC59F-E8CB-DAF4-C6C2-DFBD9BB1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53" y="1813516"/>
            <a:ext cx="4969184" cy="1618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8ED7BEB0-76FF-E777-8226-EB6B605E324C}"/>
              </a:ext>
            </a:extLst>
          </p:cNvPr>
          <p:cNvSpPr/>
          <p:nvPr/>
        </p:nvSpPr>
        <p:spPr bwMode="auto">
          <a:xfrm flipH="1">
            <a:off x="511276" y="2801422"/>
            <a:ext cx="1729601" cy="409735"/>
          </a:xfrm>
          <a:prstGeom prst="leftArrow">
            <a:avLst>
              <a:gd name="adj1" fmla="val 50000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 navigation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94CDE5-1B47-8189-9EC4-D85CD227F62D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3824068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81A92-4CEB-FFCA-69DA-8EB51382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1" y="1813833"/>
            <a:ext cx="9723324" cy="49901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F0A7-5022-3EFD-64EB-FAB14A7B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Custom Navigation Scheme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5981D-14CE-0DED-75C9-BB61548A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Custom Navigation can be added using pages or bookmarks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F8E1E-0306-A2A4-F6F8-2034BEE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4" y="1778715"/>
            <a:ext cx="6271912" cy="35955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8D36F1-954E-E243-41A9-746CACB896D6}"/>
              </a:ext>
            </a:extLst>
          </p:cNvPr>
          <p:cNvGrpSpPr/>
          <p:nvPr/>
        </p:nvGrpSpPr>
        <p:grpSpPr>
          <a:xfrm>
            <a:off x="5269236" y="2647831"/>
            <a:ext cx="6218052" cy="3395160"/>
            <a:chOff x="5269236" y="2647831"/>
            <a:chExt cx="6218052" cy="3395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E2823A-D768-103B-5D41-AD6B6B297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77"/>
            <a:stretch/>
          </p:blipFill>
          <p:spPr>
            <a:xfrm>
              <a:off x="8434176" y="2647831"/>
              <a:ext cx="3053112" cy="3395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BB4BC6-EFB1-5AAE-E47B-B1FFDA2743EA}"/>
                </a:ext>
              </a:extLst>
            </p:cNvPr>
            <p:cNvCxnSpPr>
              <a:cxnSpLocks/>
            </p:cNvCxnSpPr>
            <p:nvPr/>
          </p:nvCxnSpPr>
          <p:spPr>
            <a:xfrm>
              <a:off x="5269236" y="3576501"/>
              <a:ext cx="3003411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210812-C1C0-13F6-AFF9-3545126F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512992" y="4735285"/>
              <a:ext cx="275965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D24EDD-0419-7036-DF66-CD77DC6A46B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Demo02</a:t>
            </a:r>
          </a:p>
        </p:txBody>
      </p:sp>
    </p:spTree>
    <p:extLst>
      <p:ext uri="{BB962C8B-B14F-4D97-AF65-F5344CB8AC3E}">
        <p14:creationId xmlns:p14="http://schemas.microsoft.com/office/powerpoint/2010/main" val="1858614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Authoring Experiences with the Report Designer</a:t>
            </a:r>
          </a:p>
          <a:p>
            <a:r>
              <a:rPr lang="en-US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17397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09F8-8D1F-0E9A-CE60-5C43482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 Report into Edit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7ABF-92B2-7F9B-022C-BB9D53512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755422"/>
          </a:xfrm>
        </p:spPr>
        <p:txBody>
          <a:bodyPr/>
          <a:lstStyle/>
          <a:p>
            <a:r>
              <a:rPr lang="en-US" dirty="0"/>
              <a:t>Report can be opened in Edit mode or switched into Edit mode after opening</a:t>
            </a:r>
          </a:p>
          <a:p>
            <a:pPr lvl="1"/>
            <a:r>
              <a:rPr lang="en-US" dirty="0"/>
              <a:t>Minimal code required to switch report into Edit mode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</a:t>
            </a:r>
            <a:r>
              <a:rPr lang="en-US" dirty="0"/>
              <a:t> operation, embed token must have </a:t>
            </a:r>
            <a:r>
              <a:rPr lang="en-US" sz="1800" b="1" dirty="0" err="1">
                <a:solidFill>
                  <a:srgbClr val="820000"/>
                </a:solidFill>
              </a:rPr>
              <a:t>reportId</a:t>
            </a:r>
            <a:r>
              <a:rPr lang="en-US" dirty="0"/>
              <a:t> with </a:t>
            </a:r>
            <a:r>
              <a:rPr lang="en-US" sz="1800" b="1" dirty="0" err="1">
                <a:solidFill>
                  <a:srgbClr val="820000"/>
                </a:solidFill>
              </a:rPr>
              <a:t>allowEdit</a:t>
            </a:r>
            <a:r>
              <a:rPr lang="en-US" dirty="0"/>
              <a:t> set to true</a:t>
            </a:r>
          </a:p>
          <a:p>
            <a:pPr lvl="1"/>
            <a:r>
              <a:rPr lang="en-US" dirty="0"/>
              <a:t>For user to perform </a:t>
            </a:r>
            <a:r>
              <a:rPr lang="en-US" sz="18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operation, embed token must include </a:t>
            </a:r>
            <a:r>
              <a:rPr lang="en-US" sz="1800" b="1" dirty="0" err="1">
                <a:solidFill>
                  <a:srgbClr val="820000"/>
                </a:solidFill>
              </a:rPr>
              <a:t>workspaceId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1E41-7BFE-CC9E-B08B-B54B0C81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6" y="2605544"/>
            <a:ext cx="5953540" cy="3084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929D-82B5-DBAE-448C-A455728D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6" y="2017268"/>
            <a:ext cx="5215944" cy="434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84231C-CC70-E6CE-64BC-0F3BC69F87AF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2077947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2A9836-21AB-1A74-BE40-623D5EAD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GetReportEmbeddingData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12174-3929-1EB2-93F3-FF17E475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4" y="1218029"/>
            <a:ext cx="10695904" cy="519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DA33B1-CBBF-00FF-1EBE-0A941B24F3B7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422373921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47317"/>
          </a:xfrm>
        </p:spPr>
        <p:txBody>
          <a:bodyPr/>
          <a:lstStyle/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models.Permissions.All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models.Permissions.ReadWrite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permissions: </a:t>
            </a:r>
            <a:r>
              <a:rPr lang="en-US" sz="2000" b="1" dirty="0" err="1">
                <a:solidFill>
                  <a:srgbClr val="820000"/>
                </a:solidFill>
              </a:rPr>
              <a:t>models.Permissions.Copy</a:t>
            </a:r>
            <a:endParaRPr lang="en-US" b="1" dirty="0">
              <a:solidFill>
                <a:srgbClr val="82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A298CD-4C79-D7F7-D4E6-9B5A59379972}"/>
              </a:ext>
            </a:extLst>
          </p:cNvPr>
          <p:cNvGrpSpPr/>
          <p:nvPr/>
        </p:nvGrpSpPr>
        <p:grpSpPr>
          <a:xfrm>
            <a:off x="875213" y="1746964"/>
            <a:ext cx="3968782" cy="1151287"/>
            <a:chOff x="875213" y="1746964"/>
            <a:chExt cx="3968782" cy="11512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27698-D2AD-4630-8DB8-3B7B42ED6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213" y="1746964"/>
              <a:ext cx="3968782" cy="1151287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9EB5A83-394B-727D-25D3-6933CD7F78C2}"/>
                </a:ext>
              </a:extLst>
            </p:cNvPr>
            <p:cNvSpPr/>
            <p:nvPr/>
          </p:nvSpPr>
          <p:spPr bwMode="auto">
            <a:xfrm flipH="1">
              <a:off x="2958587" y="2430175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1F4317-3F59-9D9B-FA04-2B0F83833045}"/>
              </a:ext>
            </a:extLst>
          </p:cNvPr>
          <p:cNvGrpSpPr/>
          <p:nvPr/>
        </p:nvGrpSpPr>
        <p:grpSpPr>
          <a:xfrm>
            <a:off x="875211" y="3658661"/>
            <a:ext cx="4095083" cy="1131856"/>
            <a:chOff x="875211" y="3658661"/>
            <a:chExt cx="4095083" cy="1131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22C06F-4E1B-42CC-9FDE-FE16A1F1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211" y="3658661"/>
              <a:ext cx="4095083" cy="113185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4A3764E-C357-08B6-ED1B-B338C2D97D30}"/>
                </a:ext>
              </a:extLst>
            </p:cNvPr>
            <p:cNvSpPr/>
            <p:nvPr/>
          </p:nvSpPr>
          <p:spPr bwMode="auto">
            <a:xfrm flipH="1">
              <a:off x="3237833" y="4328247"/>
              <a:ext cx="253512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D798B-AA30-7942-8509-A5BE701118ED}"/>
              </a:ext>
            </a:extLst>
          </p:cNvPr>
          <p:cNvGrpSpPr/>
          <p:nvPr/>
        </p:nvGrpSpPr>
        <p:grpSpPr>
          <a:xfrm>
            <a:off x="875210" y="5547496"/>
            <a:ext cx="4041646" cy="1083278"/>
            <a:chOff x="875210" y="5547496"/>
            <a:chExt cx="4041646" cy="10832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4484F-89E6-4688-83B7-6A90C9C14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1"/>
            <a:stretch/>
          </p:blipFill>
          <p:spPr>
            <a:xfrm>
              <a:off x="875210" y="5547496"/>
              <a:ext cx="4041646" cy="1083278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D47E4B4-90F5-D7B5-57A9-01D57F9DBB7C}"/>
                </a:ext>
              </a:extLst>
            </p:cNvPr>
            <p:cNvSpPr/>
            <p:nvPr/>
          </p:nvSpPr>
          <p:spPr bwMode="auto">
            <a:xfrm flipH="1">
              <a:off x="2994609" y="6193294"/>
              <a:ext cx="279246" cy="24652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05C369-7216-CDF8-1D16-1421D62E6467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955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943-4D70-F4ED-4C13-3A3D039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Save-As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D024-6EF7-BF39-DA3F-CBADEDA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60134"/>
            <a:ext cx="7696615" cy="57438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05514-2E26-D080-6E51-6A641D806C5F}"/>
              </a:ext>
            </a:extLst>
          </p:cNvPr>
          <p:cNvGrpSpPr/>
          <p:nvPr/>
        </p:nvGrpSpPr>
        <p:grpSpPr>
          <a:xfrm>
            <a:off x="4035286" y="1111506"/>
            <a:ext cx="7454348" cy="498599"/>
            <a:chOff x="4283765" y="1222513"/>
            <a:chExt cx="7454348" cy="498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CD4486-14AA-01AD-F465-18A77D7F02D4}"/>
                </a:ext>
              </a:extLst>
            </p:cNvPr>
            <p:cNvSpPr/>
            <p:nvPr/>
          </p:nvSpPr>
          <p:spPr bwMode="auto">
            <a:xfrm>
              <a:off x="6599583" y="1222513"/>
              <a:ext cx="5138530" cy="4985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saved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event fires on both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and </a:t>
              </a:r>
              <a:r>
                <a:rPr lang="en-US" sz="16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SaveAs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actions.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31FFD9D-67F4-73AD-54FA-5C5D5D03801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283765" y="1471813"/>
              <a:ext cx="231581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5A8EA9-1BC5-6C0E-A6DA-A3DE70A7CE7A}"/>
              </a:ext>
            </a:extLst>
          </p:cNvPr>
          <p:cNvGrpSpPr/>
          <p:nvPr/>
        </p:nvGrpSpPr>
        <p:grpSpPr>
          <a:xfrm>
            <a:off x="4954656" y="2290930"/>
            <a:ext cx="6544918" cy="682461"/>
            <a:chOff x="5193195" y="2092148"/>
            <a:chExt cx="6544918" cy="6824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6EA2B9-DE27-62C9-D860-E16C86B52EA3}"/>
                </a:ext>
              </a:extLst>
            </p:cNvPr>
            <p:cNvSpPr/>
            <p:nvPr/>
          </p:nvSpPr>
          <p:spPr bwMode="auto">
            <a:xfrm>
              <a:off x="6599583" y="2092148"/>
              <a:ext cx="5138530" cy="6824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Call to </a:t>
              </a:r>
              <a:r>
                <a:rPr lang="en-US" sz="16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EmbedTokenController</a:t>
              </a: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Web API to get new embed token with the report ID of the new report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F23478-EEE5-1E82-8C4A-C1FD82A28DF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193195" y="2433379"/>
              <a:ext cx="1406388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4E914AF-7643-7E52-4F84-311EE2F99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624414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EmbedTokenController Calls GetEmbedToken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D57078-88F3-A1D0-4494-C655B952E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</a:rPr>
              <a:t>SaveAs</a:t>
            </a:r>
            <a:r>
              <a:rPr lang="en-US" sz="2000" b="1" dirty="0">
                <a:solidFill>
                  <a:srgbClr val="820000"/>
                </a:solidFill>
              </a:rPr>
              <a:t> Redirect</a:t>
            </a:r>
            <a:r>
              <a:rPr lang="en-US" dirty="0"/>
              <a:t> includes Web API callback to </a:t>
            </a:r>
            <a:r>
              <a:rPr lang="en-US" sz="2000" b="1" dirty="0">
                <a:solidFill>
                  <a:srgbClr val="820000"/>
                </a:solidFill>
              </a:rPr>
              <a:t>EmbedTokenController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Implemented using jQuery </a:t>
            </a:r>
            <a:r>
              <a:rPr lang="en-US" sz="2000" b="1" dirty="0">
                <a:solidFill>
                  <a:srgbClr val="820000"/>
                </a:solidFill>
              </a:rPr>
              <a:t>$.ajax()</a:t>
            </a:r>
            <a:r>
              <a:rPr lang="en-US" dirty="0"/>
              <a:t> call to </a:t>
            </a:r>
            <a:r>
              <a:rPr lang="en-US" sz="2000" b="1" dirty="0">
                <a:solidFill>
                  <a:srgbClr val="820000"/>
                </a:solidFill>
              </a:rPr>
              <a:t>EmbedTokenController</a:t>
            </a:r>
            <a:endParaRPr lang="en-US" b="1" dirty="0">
              <a:solidFill>
                <a:srgbClr val="8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19642-D4B5-E8B7-EAB8-1E8C46AA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26" y="4672142"/>
            <a:ext cx="3016857" cy="1994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ED32CE-EBF1-63D4-7B2E-12FD87B8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58" y="1732410"/>
            <a:ext cx="2044981" cy="21999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3B470-499A-B801-03B3-FDB09665C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857"/>
          <a:stretch/>
        </p:blipFill>
        <p:spPr>
          <a:xfrm>
            <a:off x="871708" y="1732410"/>
            <a:ext cx="2736423" cy="21999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92A6D-52F2-EA1B-B1F7-8C58D0586040}"/>
              </a:ext>
            </a:extLst>
          </p:cNvPr>
          <p:cNvGrpSpPr/>
          <p:nvPr/>
        </p:nvGrpSpPr>
        <p:grpSpPr>
          <a:xfrm>
            <a:off x="3689733" y="3187702"/>
            <a:ext cx="4262223" cy="392822"/>
            <a:chOff x="3689733" y="3187702"/>
            <a:chExt cx="4262223" cy="392822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6D8A57EE-16A6-E593-970E-03B9A0A2FE06}"/>
                </a:ext>
              </a:extLst>
            </p:cNvPr>
            <p:cNvSpPr/>
            <p:nvPr/>
          </p:nvSpPr>
          <p:spPr bwMode="auto">
            <a:xfrm flipH="1">
              <a:off x="3689733" y="3187702"/>
              <a:ext cx="2958476" cy="39282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 API call to get updated embed token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CD614D-6D44-5D1B-23CE-4A312A1EE96C}"/>
                </a:ext>
              </a:extLst>
            </p:cNvPr>
            <p:cNvSpPr/>
            <p:nvPr/>
          </p:nvSpPr>
          <p:spPr bwMode="auto">
            <a:xfrm>
              <a:off x="6678861" y="3305747"/>
              <a:ext cx="1273095" cy="1567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0B4DD7-5B38-35B2-E9DA-D3E54D1B0C96}"/>
              </a:ext>
            </a:extLst>
          </p:cNvPr>
          <p:cNvGrpSpPr/>
          <p:nvPr/>
        </p:nvGrpSpPr>
        <p:grpSpPr>
          <a:xfrm>
            <a:off x="4144616" y="4672143"/>
            <a:ext cx="6027678" cy="1994866"/>
            <a:chOff x="4144616" y="4672143"/>
            <a:chExt cx="6027678" cy="19948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C5242E-6F84-BC95-93E7-11D7461D6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803"/>
            <a:stretch/>
          </p:blipFill>
          <p:spPr>
            <a:xfrm>
              <a:off x="5731618" y="4672143"/>
              <a:ext cx="4440676" cy="19948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8F51DFB7-63A9-168A-A464-6C319E43BBA3}"/>
                </a:ext>
              </a:extLst>
            </p:cNvPr>
            <p:cNvSpPr/>
            <p:nvPr/>
          </p:nvSpPr>
          <p:spPr bwMode="auto">
            <a:xfrm flipH="1">
              <a:off x="4144616" y="5533238"/>
              <a:ext cx="1413601" cy="392822"/>
            </a:xfrm>
            <a:prstGeom prst="leftArrow">
              <a:avLst>
                <a:gd name="adj1" fmla="val 50000"/>
                <a:gd name="adj2" fmla="val 8620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 API call</a:t>
              </a:r>
            </a:p>
          </p:txBody>
        </p:sp>
      </p:grp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AAF4978-087F-9037-E63D-D2F1B1F06531}"/>
              </a:ext>
            </a:extLst>
          </p:cNvPr>
          <p:cNvSpPr/>
          <p:nvPr/>
        </p:nvSpPr>
        <p:spPr bwMode="auto">
          <a:xfrm>
            <a:off x="9467643" y="6200774"/>
            <a:ext cx="2097321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to </a:t>
            </a: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GetEmbedToken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F6A485-4F4F-A424-9A26-AD37445068A8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164389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145-91EA-6A3B-A16A-9211B13D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GetEmbedToken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11C89-2F6C-F1BD-6D6E-674F30B1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96" y="1082582"/>
            <a:ext cx="7968275" cy="572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55BCB1DF-093B-9343-7753-D7DB36E8B539}"/>
              </a:ext>
            </a:extLst>
          </p:cNvPr>
          <p:cNvSpPr/>
          <p:nvPr/>
        </p:nvSpPr>
        <p:spPr bwMode="auto">
          <a:xfrm flipH="1">
            <a:off x="314324" y="172650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token request object collections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1EEED3C-0BE5-5313-49F1-9917C4E0416B}"/>
              </a:ext>
            </a:extLst>
          </p:cNvPr>
          <p:cNvSpPr/>
          <p:nvPr/>
        </p:nvSpPr>
        <p:spPr bwMode="auto">
          <a:xfrm flipH="1">
            <a:off x="314324" y="219481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IDs for workspaces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EE7629-8F0C-5F1B-B923-9ECED2F0C4F7}"/>
              </a:ext>
            </a:extLst>
          </p:cNvPr>
          <p:cNvSpPr/>
          <p:nvPr/>
        </p:nvSpPr>
        <p:spPr bwMode="auto">
          <a:xfrm flipH="1">
            <a:off x="314324" y="2778798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dataset IDs from source workspace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10021BD-B4E0-8D69-3DC3-17767829C88D}"/>
              </a:ext>
            </a:extLst>
          </p:cNvPr>
          <p:cNvSpPr/>
          <p:nvPr/>
        </p:nvSpPr>
        <p:spPr bwMode="auto">
          <a:xfrm flipH="1">
            <a:off x="314324" y="336278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source workspace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4C22CD6-785B-08E0-1493-3CE6D685084A}"/>
              </a:ext>
            </a:extLst>
          </p:cNvPr>
          <p:cNvSpPr/>
          <p:nvPr/>
        </p:nvSpPr>
        <p:spPr bwMode="auto">
          <a:xfrm flipH="1">
            <a:off x="314324" y="4051895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all report IDs from target workspace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C92A163-E9D4-8BCD-0AFD-AF6F7B182C66}"/>
              </a:ext>
            </a:extLst>
          </p:cNvPr>
          <p:cNvSpPr/>
          <p:nvPr/>
        </p:nvSpPr>
        <p:spPr bwMode="auto">
          <a:xfrm flipH="1">
            <a:off x="314324" y="4635879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Create GenerateTokenRequestV2 object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314AA1-E7E5-269D-FB87-A7FA1F947E94}"/>
              </a:ext>
            </a:extLst>
          </p:cNvPr>
          <p:cNvSpPr/>
          <p:nvPr/>
        </p:nvSpPr>
        <p:spPr bwMode="auto">
          <a:xfrm flipH="1">
            <a:off x="314324" y="5719952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Call Power BI REST API to generate token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D2F6964-EBEC-85FA-981D-0C382D77C909}"/>
              </a:ext>
            </a:extLst>
          </p:cNvPr>
          <p:cNvSpPr/>
          <p:nvPr/>
        </p:nvSpPr>
        <p:spPr bwMode="auto">
          <a:xfrm flipH="1">
            <a:off x="314324" y="6158124"/>
            <a:ext cx="3208065" cy="376545"/>
          </a:xfrm>
          <a:prstGeom prst="leftArrow">
            <a:avLst>
              <a:gd name="adj1" fmla="val 6528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Return token to caller as a string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11C310-C9FA-1FEE-49DF-A4054FF4207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Demo03</a:t>
            </a:r>
          </a:p>
        </p:txBody>
      </p:sp>
    </p:spTree>
    <p:extLst>
      <p:ext uri="{BB962C8B-B14F-4D97-AF65-F5344CB8AC3E}">
        <p14:creationId xmlns:p14="http://schemas.microsoft.com/office/powerpoint/2010/main" val="2835407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FA6F-53CB-5A9D-9109-24EEF08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</a:t>
            </a:r>
            <a:r>
              <a:rPr lang="en-US" dirty="0" err="1"/>
              <a:t>SaveAs</a:t>
            </a:r>
            <a:r>
              <a:rPr lang="en-US" dirty="0"/>
              <a:t> Dialog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89CB-811F-4C02-64AF-1C84B1AEF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716676"/>
          </a:xfrm>
        </p:spPr>
        <p:txBody>
          <a:bodyPr/>
          <a:lstStyle/>
          <a:p>
            <a:r>
              <a:rPr lang="en-US" dirty="0"/>
              <a:t>Power BI embedding supports using custom Save As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</a:rPr>
              <a:t>saveAsTriggered</a:t>
            </a:r>
            <a:r>
              <a:rPr lang="en-US" dirty="0"/>
              <a:t> event fires when user in selects </a:t>
            </a:r>
            <a:r>
              <a:rPr lang="en-US" sz="2000" b="1" dirty="0">
                <a:solidFill>
                  <a:srgbClr val="820000"/>
                </a:solidFill>
              </a:rPr>
              <a:t>Save As</a:t>
            </a:r>
            <a:r>
              <a:rPr lang="en-US" dirty="0"/>
              <a:t> command from action bar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Your code must display custom dialog and then execute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B8115-4D73-09D5-ABE1-E48BD8C0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0" y="1695329"/>
            <a:ext cx="6220495" cy="212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75ED-1EC6-A63F-99F7-83180174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0" y="4398285"/>
            <a:ext cx="4455060" cy="900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B9E2808-3FDF-9070-5A7A-0FAD457F4E6A}"/>
              </a:ext>
            </a:extLst>
          </p:cNvPr>
          <p:cNvSpPr/>
          <p:nvPr/>
        </p:nvSpPr>
        <p:spPr bwMode="auto">
          <a:xfrm flipH="1">
            <a:off x="350494" y="2788723"/>
            <a:ext cx="763849" cy="243937"/>
          </a:xfrm>
          <a:prstGeom prst="leftArrow">
            <a:avLst>
              <a:gd name="adj1" fmla="val 53193"/>
              <a:gd name="adj2" fmla="val 8620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8F397-195A-AD31-DB1D-67A439370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0" y="5989531"/>
            <a:ext cx="3276321" cy="893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D21B27-B9E9-DAB4-35E4-35E06C4711C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1284482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8C0-68B4-FBE4-0E86-3713A383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Copy of Report to a Target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EA9E7-AAD1-F542-A6A7-92B90BBBD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When calling </a:t>
            </a:r>
            <a:r>
              <a:rPr lang="en-US" sz="2000" b="1" dirty="0" err="1">
                <a:solidFill>
                  <a:srgbClr val="820000"/>
                </a:solidFill>
              </a:rPr>
              <a:t>report.SaveAs</a:t>
            </a:r>
            <a:r>
              <a:rPr lang="en-US" dirty="0"/>
              <a:t>, you can specify a target workspace</a:t>
            </a:r>
          </a:p>
          <a:p>
            <a:pPr lvl="1"/>
            <a:r>
              <a:rPr lang="en-US" dirty="0"/>
              <a:t>Customized reports can be saved and maintained in different workspaces</a:t>
            </a:r>
          </a:p>
          <a:p>
            <a:pPr lvl="1"/>
            <a:r>
              <a:rPr lang="en-US" dirty="0"/>
              <a:t>Embed token requires workspace ID for target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94FD-2F71-E9FA-1B00-AC1B469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4" y="2529217"/>
            <a:ext cx="4888948" cy="1018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800E06-D037-A22E-7477-8AF04E423E0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Demo04</a:t>
            </a:r>
          </a:p>
        </p:txBody>
      </p:sp>
    </p:spTree>
    <p:extLst>
      <p:ext uri="{BB962C8B-B14F-4D97-AF65-F5344CB8AC3E}">
        <p14:creationId xmlns:p14="http://schemas.microsoft.com/office/powerpoint/2010/main" val="394300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10C6-124C-4EA5-87D0-1E14D365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PowerBiEmbeddedScratchpad</a:t>
            </a:r>
            <a:r>
              <a:rPr lang="en-US" dirty="0"/>
              <a:t> Sample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78A08-7F4B-43F8-9FEE-DA9B6E73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166256"/>
            <a:ext cx="1123946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https://github.com/PowerBiDevCamp/PowerBiEmbeddedScratchpad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EF91-237E-4447-A484-CFA48C85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5" y="4700533"/>
            <a:ext cx="2220924" cy="192869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AF480-3728-44A3-B5C7-4B77047E4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22434"/>
          <a:stretch/>
        </p:blipFill>
        <p:spPr>
          <a:xfrm>
            <a:off x="701385" y="1726997"/>
            <a:ext cx="8201320" cy="257351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EA71C-FBE3-4FC7-8D80-A16D92A92AEE}"/>
              </a:ext>
            </a:extLst>
          </p:cNvPr>
          <p:cNvGrpSpPr/>
          <p:nvPr/>
        </p:nvGrpSpPr>
        <p:grpSpPr>
          <a:xfrm>
            <a:off x="4562573" y="4700533"/>
            <a:ext cx="7035848" cy="2255470"/>
            <a:chOff x="4562573" y="4700533"/>
            <a:chExt cx="7035848" cy="2255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553089-167E-4BA5-9FAE-63D63D1C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59" b="18016"/>
            <a:stretch/>
          </p:blipFill>
          <p:spPr>
            <a:xfrm>
              <a:off x="6859259" y="4700533"/>
              <a:ext cx="4739162" cy="2255470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A71AE8-C0E9-4CF3-A661-F85BC9CA0D5A}"/>
                </a:ext>
              </a:extLst>
            </p:cNvPr>
            <p:cNvSpPr/>
            <p:nvPr/>
          </p:nvSpPr>
          <p:spPr bwMode="auto">
            <a:xfrm>
              <a:off x="4562573" y="5300358"/>
              <a:ext cx="2177592" cy="126979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Running App Create Test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852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Creating New Pages and Adding Visuals using Code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9897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DA56-D6C5-5A7C-935D-2FBBC5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</a:t>
            </a:r>
            <a:r>
              <a:rPr lang="en-US" dirty="0" err="1"/>
              <a:t>powerbi</a:t>
            </a:r>
            <a:r>
              <a:rPr lang="en-US" dirty="0"/>
              <a:t>-report-authoring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3C0A7-D59E-7FB1-32BD-EF355B13A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24671"/>
          </a:xfrm>
        </p:spPr>
        <p:txBody>
          <a:bodyPr/>
          <a:lstStyle/>
          <a:p>
            <a:r>
              <a:rPr lang="en-US" dirty="0"/>
              <a:t>Report authoring features not included with standard </a:t>
            </a:r>
            <a:r>
              <a:rPr lang="en-US" sz="2400" b="1" dirty="0">
                <a:solidFill>
                  <a:srgbClr val="820000"/>
                </a:solidFill>
              </a:rPr>
              <a:t>powerbi.js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Add </a:t>
            </a:r>
            <a:r>
              <a:rPr lang="en-US" sz="2000" b="1" dirty="0" err="1">
                <a:solidFill>
                  <a:srgbClr val="820000"/>
                </a:solidFill>
              </a:rPr>
              <a:t>powerbi</a:t>
            </a:r>
            <a:r>
              <a:rPr lang="en-US" sz="2000" b="1" dirty="0">
                <a:solidFill>
                  <a:srgbClr val="820000"/>
                </a:solidFill>
              </a:rPr>
              <a:t>-report-authoring</a:t>
            </a:r>
            <a:r>
              <a:rPr lang="en-US" dirty="0"/>
              <a:t> package to project for authoring features</a:t>
            </a:r>
          </a:p>
          <a:p>
            <a:pPr lvl="1"/>
            <a:r>
              <a:rPr lang="en-US" dirty="0"/>
              <a:t>Add </a:t>
            </a:r>
            <a:r>
              <a:rPr lang="en-US" sz="2000" b="1" dirty="0">
                <a:solidFill>
                  <a:srgbClr val="820000"/>
                </a:solidFill>
              </a:rPr>
              <a:t>import</a:t>
            </a:r>
            <a:r>
              <a:rPr lang="en-US" dirty="0"/>
              <a:t> statement for </a:t>
            </a:r>
            <a:r>
              <a:rPr lang="en-US" sz="2000" b="1" dirty="0" err="1">
                <a:solidFill>
                  <a:srgbClr val="820000"/>
                </a:solidFill>
              </a:rPr>
              <a:t>powerbi</a:t>
            </a:r>
            <a:r>
              <a:rPr lang="en-US" sz="2000" b="1" dirty="0">
                <a:solidFill>
                  <a:srgbClr val="820000"/>
                </a:solidFill>
              </a:rPr>
              <a:t>-report-authoring</a:t>
            </a:r>
            <a:r>
              <a:rPr lang="en-US" dirty="0"/>
              <a:t> to use authoring feature </a:t>
            </a:r>
          </a:p>
          <a:p>
            <a:pPr lvl="1"/>
            <a:r>
              <a:rPr lang="en-US" dirty="0"/>
              <a:t>Importing </a:t>
            </a:r>
            <a:r>
              <a:rPr lang="en-US" sz="2000" b="1" dirty="0" err="1">
                <a:solidFill>
                  <a:srgbClr val="820000"/>
                </a:solidFill>
              </a:rPr>
              <a:t>powerbi</a:t>
            </a:r>
            <a:r>
              <a:rPr lang="en-US" sz="2000" b="1" dirty="0">
                <a:solidFill>
                  <a:srgbClr val="820000"/>
                </a:solidFill>
              </a:rPr>
              <a:t>-report-authoring</a:t>
            </a:r>
            <a:r>
              <a:rPr lang="en-US" dirty="0"/>
              <a:t> extends </a:t>
            </a:r>
            <a:r>
              <a:rPr lang="en-US" sz="2000" b="1" dirty="0">
                <a:solidFill>
                  <a:srgbClr val="820000"/>
                </a:solidFill>
              </a:rPr>
              <a:t>Report</a:t>
            </a:r>
            <a:r>
              <a:rPr lang="en-US" dirty="0"/>
              <a:t> object with new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CAVEAT</a:t>
            </a:r>
            <a:r>
              <a:rPr lang="en-US" dirty="0"/>
              <a:t>: </a:t>
            </a:r>
            <a:r>
              <a:rPr lang="en-US" sz="2400" dirty="0"/>
              <a:t>As of April 2022, authoring features only supported for existing </a:t>
            </a:r>
            <a:r>
              <a:rPr lang="en-US" sz="2000" b="1" dirty="0">
                <a:solidFill>
                  <a:srgbClr val="820000"/>
                </a:solidFill>
              </a:rPr>
              <a:t>Report</a:t>
            </a:r>
            <a:r>
              <a:rPr lang="en-US" sz="2400" dirty="0"/>
              <a:t> objects</a:t>
            </a:r>
          </a:p>
          <a:p>
            <a:pPr lvl="1"/>
            <a:r>
              <a:rPr lang="en-US" sz="2000" dirty="0"/>
              <a:t>Adding authoring features for </a:t>
            </a:r>
            <a:r>
              <a:rPr lang="en-US" sz="2000" b="1" dirty="0">
                <a:solidFill>
                  <a:srgbClr val="820000"/>
                </a:solidFill>
              </a:rPr>
              <a:t>Create</a:t>
            </a:r>
            <a:r>
              <a:rPr lang="en-US" sz="2000" dirty="0"/>
              <a:t> objects (i.e. new reports) is currently a backlog item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74852-7ACD-CB0D-7B55-FBA70F0D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5" y="3216707"/>
            <a:ext cx="3326607" cy="2365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E58889-A043-3880-E85F-B85F1334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88" y="3216707"/>
            <a:ext cx="4891891" cy="2066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1651C-F15E-0D4E-A8CF-3F19F1A99B80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</p:spTree>
    <p:extLst>
      <p:ext uri="{BB962C8B-B14F-4D97-AF65-F5344CB8AC3E}">
        <p14:creationId xmlns:p14="http://schemas.microsoft.com/office/powerpoint/2010/main" val="2560363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A79B-97BA-DC24-65E0-9EFD6715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Page to a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7837F-B143-1C18-A0A6-0918E9F73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The code to add a new page is very simple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3BBD6-2106-E163-FC81-7470FC27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97" y="1741462"/>
            <a:ext cx="7163421" cy="175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66CA6E-1241-575D-C5CB-751D4E0A436B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</p:spTree>
    <p:extLst>
      <p:ext uri="{BB962C8B-B14F-4D97-AF65-F5344CB8AC3E}">
        <p14:creationId xmlns:p14="http://schemas.microsoft.com/office/powerpoint/2010/main" val="117774548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8929-4CE4-5600-BD4D-BC9F548B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Visual Capabilities and Data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8B593-2D45-FD41-A563-2165A5FE3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Visual capabilities can be queried to determine data roles</a:t>
            </a:r>
          </a:p>
          <a:p>
            <a:pPr lvl="1"/>
            <a:r>
              <a:rPr lang="en-US" dirty="0"/>
              <a:t>Data roles allow user to configure visual with fields from data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D2ED66-6FF0-4508-7CFC-73859E2FD97D}"/>
              </a:ext>
            </a:extLst>
          </p:cNvPr>
          <p:cNvGrpSpPr/>
          <p:nvPr/>
        </p:nvGrpSpPr>
        <p:grpSpPr>
          <a:xfrm>
            <a:off x="417885" y="2405388"/>
            <a:ext cx="5104058" cy="3617725"/>
            <a:chOff x="944659" y="2067458"/>
            <a:chExt cx="5697398" cy="4038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D76368-F73E-ECD5-3B98-F73528AA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49"/>
            <a:stretch/>
          </p:blipFill>
          <p:spPr>
            <a:xfrm>
              <a:off x="944659" y="2067458"/>
              <a:ext cx="5697398" cy="40382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E162E7-01B9-AAE7-D13F-D1CE8B88F0D2}"/>
                </a:ext>
              </a:extLst>
            </p:cNvPr>
            <p:cNvSpPr/>
            <p:nvPr/>
          </p:nvSpPr>
          <p:spPr bwMode="auto">
            <a:xfrm>
              <a:off x="5272819" y="3466845"/>
              <a:ext cx="1322558" cy="25507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F77B7A-D254-3548-1C5C-249772972F9F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2F9CBF-FFAC-C294-28D0-0CD294E19504}"/>
              </a:ext>
            </a:extLst>
          </p:cNvPr>
          <p:cNvGrpSpPr/>
          <p:nvPr/>
        </p:nvGrpSpPr>
        <p:grpSpPr>
          <a:xfrm>
            <a:off x="5880573" y="3778808"/>
            <a:ext cx="5787967" cy="1687757"/>
            <a:chOff x="6059477" y="3957713"/>
            <a:chExt cx="5787967" cy="16877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7C0766-0B90-1873-4B85-AFB86BC4C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454"/>
            <a:stretch/>
          </p:blipFill>
          <p:spPr>
            <a:xfrm>
              <a:off x="6647947" y="3957713"/>
              <a:ext cx="5199497" cy="16877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A5DB56BC-88BB-B46A-1C7B-B1A494DA3585}"/>
                </a:ext>
              </a:extLst>
            </p:cNvPr>
            <p:cNvSpPr/>
            <p:nvPr/>
          </p:nvSpPr>
          <p:spPr bwMode="auto">
            <a:xfrm>
              <a:off x="6059477" y="4801591"/>
              <a:ext cx="891420" cy="476949"/>
            </a:xfrm>
            <a:prstGeom prst="leftArrow">
              <a:avLst/>
            </a:prstGeom>
            <a:solidFill>
              <a:schemeClr val="accent1"/>
            </a:solidFill>
            <a:ln>
              <a:solidFill>
                <a:srgbClr val="8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97753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063A-5E29-6ABC-8E1C-A3C1F92F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Targets for Columns and Measures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14D96-B392-6499-0DF3-805EA827F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77793"/>
          </a:xfrm>
        </p:spPr>
        <p:txBody>
          <a:bodyPr/>
          <a:lstStyle/>
          <a:p>
            <a:r>
              <a:rPr lang="en-US" dirty="0"/>
              <a:t>Adding fields to data roles requires creation of </a:t>
            </a:r>
            <a:r>
              <a:rPr lang="en-US" sz="2000" b="1" dirty="0">
                <a:solidFill>
                  <a:srgbClr val="820000"/>
                </a:solidFill>
              </a:rPr>
              <a:t>column targets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measure targets</a:t>
            </a:r>
            <a:endParaRPr lang="en-US" b="1" dirty="0">
              <a:solidFill>
                <a:srgbClr val="8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Example of creating a visual and adding target columns and measures to data 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00043-A176-0B2D-A389-7546B6CE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1" y="1670469"/>
            <a:ext cx="10329630" cy="2191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DCF6C-5720-76A9-C694-2B74F676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1" y="4535146"/>
            <a:ext cx="8605470" cy="2268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B76384-6102-6425-741B-BCE98D5C5668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</p:spTree>
    <p:extLst>
      <p:ext uri="{BB962C8B-B14F-4D97-AF65-F5344CB8AC3E}">
        <p14:creationId xmlns:p14="http://schemas.microsoft.com/office/powerpoint/2010/main" val="1175671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0656-7862-FF93-D3D2-F31A26D7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Table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DBEB1-C077-DEFB-24D2-F0B26D56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4" y="1124978"/>
            <a:ext cx="10217834" cy="4162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0A9950-305F-6463-B9B1-D14749F11CE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67785-04A9-03A7-965B-66B006EA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5477639"/>
            <a:ext cx="3845598" cy="13263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77892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C9D2-F536-20D4-8E9B-91C17AA2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Column Chart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ACF94-7E6E-CAA8-A31F-B8976FD3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116313"/>
            <a:ext cx="11752510" cy="3030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768DD0-99D6-D86B-404A-2AE4428ED375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76C57-1D96-140C-2B55-96C1F07B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3" y="4316713"/>
            <a:ext cx="5770013" cy="24873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26201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C219-6FFD-EB5C-6A59-82DB2844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Map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B4629-DE4A-0FDA-64DB-EB3DAADB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2" y="1033529"/>
            <a:ext cx="10797624" cy="3375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2A1D29-F5D0-7946-AFFA-96466C696D9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C8053-62B4-9AFD-FC45-57FF691C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2" y="4579634"/>
            <a:ext cx="5235262" cy="22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368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235C-F445-0BAD-D8FF-7DACDC68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Types Available for Programmatic Creation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0C1E9-04AE-2BA1-DCBA-B5FF9BD9B91E}"/>
              </a:ext>
            </a:extLst>
          </p:cNvPr>
          <p:cNvGrpSpPr/>
          <p:nvPr/>
        </p:nvGrpSpPr>
        <p:grpSpPr>
          <a:xfrm>
            <a:off x="314324" y="1247405"/>
            <a:ext cx="11678478" cy="4716074"/>
            <a:chOff x="314324" y="1963023"/>
            <a:chExt cx="9364198" cy="36923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F3A3B5-086A-D348-A74E-49AF3E866F32}"/>
                </a:ext>
              </a:extLst>
            </p:cNvPr>
            <p:cNvSpPr/>
            <p:nvPr/>
          </p:nvSpPr>
          <p:spPr bwMode="auto">
            <a:xfrm>
              <a:off x="314324" y="1963023"/>
              <a:ext cx="2110824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actionButton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areaChart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basicShape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card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clusteredBarChart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clusteredColumnChart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debugVisual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Decomposition Tree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donutChart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esriVisual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1AF0FA-1B2F-0721-9BF8-EC4DB0B30D9F}"/>
                </a:ext>
              </a:extLst>
            </p:cNvPr>
            <p:cNvSpPr/>
            <p:nvPr/>
          </p:nvSpPr>
          <p:spPr bwMode="auto">
            <a:xfrm>
              <a:off x="2585949" y="1963023"/>
              <a:ext cx="3021910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filledMap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funnel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gauge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hundredPercentStackedBarChart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hundredPercentStackedColumnChart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image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keyDriversVisual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kpi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lineChart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lineClusteredColumnComboChart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lineStackedColumnComboChart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FD0FB2-E9DA-27F6-851F-81DE283FA982}"/>
                </a:ext>
              </a:extLst>
            </p:cNvPr>
            <p:cNvSpPr/>
            <p:nvPr/>
          </p:nvSpPr>
          <p:spPr bwMode="auto">
            <a:xfrm>
              <a:off x="5768659" y="1963023"/>
              <a:ext cx="1924227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multiRowCard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pieChart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pivotTable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PowerApps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pythonVisual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qnaVisual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ribbonChart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scatterChart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scriptVisual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shapeMap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slicer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stackedAreaChart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64429-2229-73AE-AF0C-185C3932CD60}"/>
                </a:ext>
              </a:extLst>
            </p:cNvPr>
            <p:cNvSpPr/>
            <p:nvPr/>
          </p:nvSpPr>
          <p:spPr bwMode="auto">
            <a:xfrm>
              <a:off x="7853686" y="1963023"/>
              <a:ext cx="1824836" cy="3692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tableEx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textbox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treemap</a:t>
              </a:r>
            </a:p>
            <a:p>
              <a:pPr marL="171450" indent="-171450" defTabSz="932472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waterfallChart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49B94-1714-4479-CFD2-25F8720C107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Demo05</a:t>
            </a:r>
          </a:p>
        </p:txBody>
      </p:sp>
    </p:spTree>
    <p:extLst>
      <p:ext uri="{BB962C8B-B14F-4D97-AF65-F5344CB8AC3E}">
        <p14:creationId xmlns:p14="http://schemas.microsoft.com/office/powerpoint/2010/main" val="336326611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9541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Developer Sample: </a:t>
            </a:r>
            <a:r>
              <a:rPr lang="en-US" dirty="0" err="1"/>
              <a:t>AuthoringAndCustomization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Developer sample demonstrates </a:t>
            </a:r>
            <a:r>
              <a:rPr lang="en-US" sz="2000" b="1" dirty="0">
                <a:solidFill>
                  <a:srgbClr val="820000"/>
                </a:solidFill>
              </a:rPr>
              <a:t>App-Owns-Data embedding techniques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Implemented as C#/.NET6 web application which uses the Power BI .NET SDK</a:t>
            </a:r>
          </a:p>
          <a:p>
            <a:pPr lvl="1"/>
            <a:r>
              <a:rPr lang="en-US" dirty="0"/>
              <a:t>Download from </a:t>
            </a:r>
            <a:r>
              <a:rPr lang="en-US" sz="1600" b="1" dirty="0">
                <a:solidFill>
                  <a:srgbClr val="0078D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PowerBiDevCamp/</a:t>
            </a:r>
            <a:r>
              <a:rPr lang="en-US" sz="1600" b="1" dirty="0">
                <a:solidFill>
                  <a:srgbClr val="82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PBIE-Authoring-And-Customization</a:t>
            </a:r>
            <a:r>
              <a:rPr lang="en-US" dirty="0"/>
              <a:t> </a:t>
            </a:r>
            <a:endParaRPr lang="en-US" b="1" dirty="0">
              <a:solidFill>
                <a:srgbClr val="68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2A8C1-9EF6-AA68-5BBD-CCF38601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2633443"/>
            <a:ext cx="2526808" cy="399482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40B041-546E-FB47-F00E-2E54C671479B}"/>
              </a:ext>
            </a:extLst>
          </p:cNvPr>
          <p:cNvSpPr/>
          <p:nvPr/>
        </p:nvSpPr>
        <p:spPr bwMode="auto">
          <a:xfrm>
            <a:off x="4157397" y="4331461"/>
            <a:ext cx="930866" cy="736600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{F5}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EA790-260B-DA58-1D5D-C4717BE0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826" y="2633443"/>
            <a:ext cx="5956158" cy="3989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Names of Pages and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90B4-3027-5344-9EDD-ACE37E055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You can discover page names and visual names using </a:t>
            </a:r>
            <a:r>
              <a:rPr lang="en-US" sz="2000" b="1" dirty="0">
                <a:solidFill>
                  <a:srgbClr val="820000"/>
                </a:solidFill>
              </a:rPr>
              <a:t>Demo01</a:t>
            </a:r>
            <a:r>
              <a:rPr lang="en-US" dirty="0"/>
              <a:t> events explorer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some scenarios, you might want to hard-code page and visual names into your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06F4C-A97E-7614-0F2C-1C9FC1E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73" y="5145294"/>
            <a:ext cx="6751054" cy="1407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BCCFE-657F-F5D3-2201-A02FF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" y="1737214"/>
            <a:ext cx="10066724" cy="2723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B6118C-54B9-9F2B-BD61-CCF6685CE366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4240096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Static Custom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1DE78-CC30-7248-E61A-502923818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You can set </a:t>
            </a:r>
            <a:r>
              <a:rPr lang="en-US" sz="2000" b="1" dirty="0">
                <a:solidFill>
                  <a:srgbClr val="820000"/>
                </a:solidFill>
              </a:rPr>
              <a:t>x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y</a:t>
            </a:r>
            <a:r>
              <a:rPr lang="en-US" dirty="0"/>
              <a:t> position, </a:t>
            </a:r>
            <a:r>
              <a:rPr lang="en-US" sz="2000" b="1" dirty="0">
                <a:solidFill>
                  <a:srgbClr val="820000"/>
                </a:solidFill>
              </a:rPr>
              <a:t>width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height</a:t>
            </a:r>
            <a:r>
              <a:rPr lang="en-US" dirty="0"/>
              <a:t> for each visual in a custom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83A67-4F56-49A8-6D42-6D35392D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7" y="1725788"/>
            <a:ext cx="10741772" cy="5078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E2BA89-C8B6-D814-6C14-7863DEDFA78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121397231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076-A168-79BD-25F4-1896B3F1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70898"/>
          </a:xfrm>
        </p:spPr>
        <p:txBody>
          <a:bodyPr/>
          <a:lstStyle/>
          <a:p>
            <a:r>
              <a:rPr lang="en-US" sz="3400" dirty="0"/>
              <a:t>Creating a Custom Layout without Hard-coded 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963BB-5BC7-FD2C-2BA9-9415C8CB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" y="1055064"/>
            <a:ext cx="6511816" cy="5746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069F3-8105-7DC4-C6AE-AC149BF3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76" y="5686425"/>
            <a:ext cx="7057623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2B884-906A-CFD2-F732-F9B97E40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1097804"/>
            <a:ext cx="5217159" cy="157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A859A-F5A7-CC08-4186-0832BC96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10" y="2825388"/>
            <a:ext cx="5217159" cy="2035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FE27CA-8CFF-8C35-0CA7-1F28B81DDF5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</p:spTree>
    <p:extLst>
      <p:ext uri="{BB962C8B-B14F-4D97-AF65-F5344CB8AC3E}">
        <p14:creationId xmlns:p14="http://schemas.microsoft.com/office/powerpoint/2010/main" val="2442530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 Single Visual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86F49-5500-B0ED-B70A-2EC674638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Create a custom layout that only display a single visual</a:t>
            </a:r>
          </a:p>
          <a:p>
            <a:pPr lvl="1"/>
            <a:r>
              <a:rPr lang="en-US" dirty="0"/>
              <a:t>Visual can be sized to full width and height of report</a:t>
            </a:r>
          </a:p>
          <a:p>
            <a:pPr lvl="1"/>
            <a:r>
              <a:rPr lang="en-US" dirty="0"/>
              <a:t>Use </a:t>
            </a:r>
            <a:r>
              <a:rPr lang="en-US" sz="1800" b="1" dirty="0" err="1">
                <a:solidFill>
                  <a:srgbClr val="820000"/>
                </a:solidFill>
              </a:rPr>
              <a:t>defaultLayout</a:t>
            </a:r>
            <a:r>
              <a:rPr lang="en-US" dirty="0"/>
              <a:t> to hide all other visuals by default.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42EF9-9CF4-0A9D-2735-C56DEE4D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06" y="2530606"/>
            <a:ext cx="6315556" cy="4368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E46866-D228-B43C-C79F-CD8370FC3B48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EB111-04CC-4C0F-596D-CB9A6F92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842" y="2530606"/>
            <a:ext cx="4462985" cy="2424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1952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using Custom Layouts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341376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763E-501A-5F6D-FC0A-90994783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Navigation using Bookmarks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62B65-B673-AF26-FFB7-11D59F547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Let's start by adding navigation using bookmarks defined inside the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B6906-5284-FAC5-7832-80B2BF34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26" y="1790890"/>
            <a:ext cx="7149363" cy="4284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10D6D0-F10D-B3FD-B970-6DB87C013B09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EA0D7-4B4E-B5F4-C9DB-B79766453892}"/>
              </a:ext>
            </a:extLst>
          </p:cNvPr>
          <p:cNvGrpSpPr/>
          <p:nvPr/>
        </p:nvGrpSpPr>
        <p:grpSpPr>
          <a:xfrm>
            <a:off x="6145487" y="4051420"/>
            <a:ext cx="5772240" cy="2721475"/>
            <a:chOff x="6145487" y="4051420"/>
            <a:chExt cx="5772240" cy="27214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5E1885-818A-E1E0-EE65-685C3FF4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9072" y="4051420"/>
              <a:ext cx="3418655" cy="2721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EFBA85-68F8-BF48-61DB-64CA9729F7A5}"/>
                </a:ext>
              </a:extLst>
            </p:cNvPr>
            <p:cNvCxnSpPr/>
            <p:nvPr/>
          </p:nvCxnSpPr>
          <p:spPr>
            <a:xfrm>
              <a:off x="6145487" y="5412158"/>
              <a:ext cx="22033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08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 Custom Bookmark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23E31-EA36-2B26-1D9B-8D00BF6AC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1"/>
          <a:stretch/>
        </p:blipFill>
        <p:spPr>
          <a:xfrm>
            <a:off x="314324" y="1497520"/>
            <a:ext cx="8412233" cy="488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FA2C2-5154-74E0-7EB8-236CB0AEC2BD}"/>
              </a:ext>
            </a:extLst>
          </p:cNvPr>
          <p:cNvSpPr/>
          <p:nvPr/>
        </p:nvSpPr>
        <p:spPr bwMode="auto">
          <a:xfrm>
            <a:off x="486646" y="4373620"/>
            <a:ext cx="7925833" cy="39055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0D04C-F8F4-331E-9D8D-FA9F536A7543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D39E36-5AB3-7716-11FF-26382A50772E}"/>
              </a:ext>
            </a:extLst>
          </p:cNvPr>
          <p:cNvGrpSpPr/>
          <p:nvPr/>
        </p:nvGrpSpPr>
        <p:grpSpPr>
          <a:xfrm>
            <a:off x="5459687" y="2322468"/>
            <a:ext cx="6815140" cy="3508443"/>
            <a:chOff x="5459687" y="2322468"/>
            <a:chExt cx="6815140" cy="35084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C42EF-51F9-7DF6-83E6-EA308C954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019" y="2322468"/>
              <a:ext cx="3103808" cy="3508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AF2174-F652-6C0E-6A67-4EC50AC7D896}"/>
                </a:ext>
              </a:extLst>
            </p:cNvPr>
            <p:cNvCxnSpPr>
              <a:cxnSpLocks/>
            </p:cNvCxnSpPr>
            <p:nvPr/>
          </p:nvCxnSpPr>
          <p:spPr>
            <a:xfrm>
              <a:off x="5459687" y="5561245"/>
              <a:ext cx="36364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479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Demo08 demonstrates persisting bookmarks in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85" y="2742427"/>
            <a:ext cx="2006659" cy="21586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AF2F5-954F-CBD9-C108-0BB40070B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Application design support </a:t>
            </a:r>
            <a:r>
              <a:rPr lang="en-US" sz="2000" b="1" dirty="0">
                <a:solidFill>
                  <a:srgbClr val="820000"/>
                </a:solidFill>
              </a:rPr>
              <a:t>Shared Bookmarks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820000"/>
                </a:solidFill>
              </a:rPr>
              <a:t>Personal Bookmarks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Shared bookmark</a:t>
            </a:r>
            <a:r>
              <a:rPr lang="en-US" dirty="0"/>
              <a:t> seen by all report consumers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</a:rPr>
              <a:t>Personal bookmark</a:t>
            </a:r>
            <a:r>
              <a:rPr lang="en-US" dirty="0"/>
              <a:t> only seen by user that created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DA26-B5BE-BDAE-7A55-0DBC2894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77"/>
          <a:stretch/>
        </p:blipFill>
        <p:spPr>
          <a:xfrm>
            <a:off x="1098254" y="2638968"/>
            <a:ext cx="2616387" cy="25184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78A372-5509-A5BE-6CF2-CF8BB012169A}"/>
              </a:ext>
            </a:extLst>
          </p:cNvPr>
          <p:cNvGrpSpPr/>
          <p:nvPr/>
        </p:nvGrpSpPr>
        <p:grpSpPr>
          <a:xfrm>
            <a:off x="2123251" y="4424112"/>
            <a:ext cx="6709022" cy="2036622"/>
            <a:chOff x="2123251" y="4424112"/>
            <a:chExt cx="6709022" cy="2036622"/>
          </a:xfrm>
        </p:grpSpPr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79DE89FC-7D71-C7B5-973F-503145540299}"/>
                </a:ext>
              </a:extLst>
            </p:cNvPr>
            <p:cNvSpPr/>
            <p:nvPr/>
          </p:nvSpPr>
          <p:spPr bwMode="auto">
            <a:xfrm>
              <a:off x="2123251" y="4424112"/>
              <a:ext cx="6709022" cy="354937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Bookmarks Controller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FB4F84-B861-B41B-E97A-9B9C8626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147" y="4746549"/>
              <a:ext cx="3485077" cy="1714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CFB0E-0448-1499-5D0E-8AF477A76B42}"/>
              </a:ext>
            </a:extLst>
          </p:cNvPr>
          <p:cNvGrpSpPr/>
          <p:nvPr/>
        </p:nvGrpSpPr>
        <p:grpSpPr>
          <a:xfrm>
            <a:off x="8159057" y="4887565"/>
            <a:ext cx="2981737" cy="1916460"/>
            <a:chOff x="8159057" y="4887565"/>
            <a:chExt cx="2981737" cy="1916460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8159057" y="5257800"/>
              <a:ext cx="2981737" cy="154622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 flipV="1">
              <a:off x="9349646" y="4887565"/>
              <a:ext cx="600556" cy="808946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8FBA4A-8B57-AA8C-7BF7-DF0165D85F7C}"/>
                </a:ext>
              </a:extLst>
            </p:cNvPr>
            <p:cNvSpPr/>
            <p:nvPr/>
          </p:nvSpPr>
          <p:spPr bwMode="auto">
            <a:xfrm>
              <a:off x="8301918" y="5942500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SharedBookmarks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46C26-8509-8A45-56DE-01E880906D1F}"/>
                </a:ext>
              </a:extLst>
            </p:cNvPr>
            <p:cNvSpPr/>
            <p:nvPr/>
          </p:nvSpPr>
          <p:spPr bwMode="auto">
            <a:xfrm>
              <a:off x="9779170" y="5950669"/>
              <a:ext cx="1233370" cy="4878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PersonalBookmarks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820000"/>
                  </a:solidFill>
                  <a:ea typeface="Segoe UI" pitchFamily="34" charset="0"/>
                  <a:cs typeface="Segoe UI" pitchFamily="34" charset="0"/>
                </a:rPr>
                <a:t>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94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5113-CFA1-93E2-C718-9B783B24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for Persisting Custom Bookmarks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FE82D4-65C4-285C-A420-88F0976C8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008242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</a:rPr>
              <a:t>SharedBookmarks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PersonalBookmarks</a:t>
            </a:r>
            <a:r>
              <a:rPr lang="en-US" dirty="0"/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E7924-6358-6894-C9F2-646A4C29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6" y="1769236"/>
            <a:ext cx="7542527" cy="797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BBC93-E0B7-70D7-EE8F-801D21E6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6" y="3333758"/>
            <a:ext cx="6186126" cy="773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32581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2210-E248-265B-3A17-995920DB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with Persisted Bookmarks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8E3-1B76-1349-C90A-73135038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7" y="1433279"/>
            <a:ext cx="7060511" cy="4587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750626-7536-E0D6-184C-C15BD9293BBC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65FC5-A1C8-59D0-FC66-B013A2C7EFD7}"/>
              </a:ext>
            </a:extLst>
          </p:cNvPr>
          <p:cNvGrpSpPr/>
          <p:nvPr/>
        </p:nvGrpSpPr>
        <p:grpSpPr>
          <a:xfrm>
            <a:off x="4711106" y="1343827"/>
            <a:ext cx="6353643" cy="4459224"/>
            <a:chOff x="4601818" y="1433279"/>
            <a:chExt cx="6566234" cy="44592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4B166-1536-A60F-5630-CDE80EA11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03"/>
            <a:stretch/>
          </p:blipFill>
          <p:spPr>
            <a:xfrm>
              <a:off x="8010939" y="1433279"/>
              <a:ext cx="3157113" cy="4459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697BC8-2992-89AF-707F-023692D62768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61" y="3945835"/>
              <a:ext cx="3409079" cy="4936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FC2497-9811-474B-52FD-B69EE5FB286D}"/>
                </a:ext>
              </a:extLst>
            </p:cNvPr>
            <p:cNvCxnSpPr>
              <a:cxnSpLocks/>
            </p:cNvCxnSpPr>
            <p:nvPr/>
          </p:nvCxnSpPr>
          <p:spPr>
            <a:xfrm>
              <a:off x="4601818" y="4939748"/>
              <a:ext cx="3409121" cy="24388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2671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A1D-9837-4C9F-B0AC-35A38796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Sample based on SPA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CD2ABE-31BE-4B89-93F5-EF14A2D2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0158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Each </a:t>
            </a:r>
            <a:r>
              <a:rPr lang="en-US" sz="1800" b="1" dirty="0" err="1">
                <a:solidFill>
                  <a:srgbClr val="820000"/>
                </a:solidFill>
              </a:rPr>
              <a:t>AuthoringAndCustomization</a:t>
            </a:r>
            <a:r>
              <a:rPr lang="en-US" sz="2000" dirty="0"/>
              <a:t> demo page runs as a Single Page Application (SPA)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HomeController</a:t>
            </a:r>
            <a:r>
              <a:rPr lang="en-US" sz="1600" dirty="0"/>
              <a:t> returns HTML for each page along with JavaScript </a:t>
            </a:r>
            <a:r>
              <a:rPr lang="en-US" sz="1400" b="1" dirty="0" err="1">
                <a:solidFill>
                  <a:srgbClr val="820000"/>
                </a:solidFill>
              </a:rPr>
              <a:t>viewModel</a:t>
            </a:r>
            <a:r>
              <a:rPr lang="en-US" sz="1600" dirty="0"/>
              <a:t> with embedding data</a:t>
            </a:r>
          </a:p>
          <a:p>
            <a:pPr marL="404813" lvl="1" indent="0">
              <a:buNone/>
            </a:pPr>
            <a:r>
              <a:rPr lang="en-US" sz="1600" dirty="0"/>
              <a:t>Some demo pages require Web API callbacks after initial page has loaded</a:t>
            </a: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Demo08</a:t>
            </a:r>
            <a:r>
              <a:rPr lang="en-US" sz="1600" dirty="0"/>
              <a:t> includes Web API callbacks that read and write to underlying SQL database</a:t>
            </a: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endParaRPr lang="en-US" sz="1600" dirty="0">
              <a:solidFill>
                <a:srgbClr val="820000"/>
              </a:solidFill>
            </a:endParaRPr>
          </a:p>
          <a:p>
            <a:pPr marL="404813" lvl="1" indent="0">
              <a:buNone/>
            </a:pPr>
            <a:r>
              <a:rPr lang="en-US" sz="1400" b="1" dirty="0">
                <a:solidFill>
                  <a:srgbClr val="820000"/>
                </a:solidFill>
              </a:rPr>
              <a:t>CAVEAT: This is a proof-of-concept (POC) application with no user authentication or authorization</a:t>
            </a:r>
          </a:p>
          <a:p>
            <a:pPr marL="404813" lvl="1" indent="0">
              <a:buNone/>
            </a:pP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86AAD-B77E-8AA7-6430-9658C458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991" y="2338690"/>
            <a:ext cx="2341057" cy="25184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94B77F-3748-BEC7-56A3-F087B4D3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57"/>
          <a:stretch/>
        </p:blipFill>
        <p:spPr>
          <a:xfrm>
            <a:off x="354080" y="2691591"/>
            <a:ext cx="3928263" cy="31580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F463F71-832B-1CFA-DD2B-0028CFF99049}"/>
              </a:ext>
            </a:extLst>
          </p:cNvPr>
          <p:cNvGrpSpPr/>
          <p:nvPr/>
        </p:nvGrpSpPr>
        <p:grpSpPr>
          <a:xfrm>
            <a:off x="4421245" y="2724886"/>
            <a:ext cx="4969565" cy="721999"/>
            <a:chOff x="4381489" y="3072751"/>
            <a:chExt cx="4969565" cy="721999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0BAD4961-7539-84E3-74E7-9A3FCE074229}"/>
                </a:ext>
              </a:extLst>
            </p:cNvPr>
            <p:cNvSpPr/>
            <p:nvPr/>
          </p:nvSpPr>
          <p:spPr bwMode="auto">
            <a:xfrm>
              <a:off x="4381489" y="3072751"/>
              <a:ext cx="4969565" cy="465579"/>
            </a:xfrm>
            <a:prstGeom prst="leftArrow">
              <a:avLst>
                <a:gd name="adj1" fmla="val 66533"/>
                <a:gd name="adj2" fmla="val 10021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HomeController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845895-310A-0E52-7B10-65E376AE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0070" y="3281910"/>
              <a:ext cx="2461272" cy="512840"/>
            </a:xfrm>
            <a:prstGeom prst="rect">
              <a:avLst/>
            </a:prstGeom>
            <a:ln w="19050">
              <a:solidFill>
                <a:srgbClr val="820000"/>
              </a:solidFill>
            </a:ln>
          </p:spPr>
        </p:pic>
      </p:grpSp>
      <p:sp>
        <p:nvSpPr>
          <p:cNvPr id="10" name="Arrow: Left 9">
            <a:extLst>
              <a:ext uri="{FF2B5EF4-FFF2-40B4-BE49-F238E27FC236}">
                <a16:creationId xmlns:a16="http://schemas.microsoft.com/office/drawing/2014/main" id="{874C04B5-7453-7B2E-5D57-7928AE2E11A0}"/>
              </a:ext>
            </a:extLst>
          </p:cNvPr>
          <p:cNvSpPr/>
          <p:nvPr/>
        </p:nvSpPr>
        <p:spPr bwMode="auto">
          <a:xfrm flipH="1">
            <a:off x="4500758" y="3556569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EmbedTokenController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9DE89FC-7D71-C7B5-973F-503145540299}"/>
              </a:ext>
            </a:extLst>
          </p:cNvPr>
          <p:cNvSpPr/>
          <p:nvPr/>
        </p:nvSpPr>
        <p:spPr bwMode="auto">
          <a:xfrm flipH="1">
            <a:off x="4541349" y="4155462"/>
            <a:ext cx="4890051" cy="465579"/>
          </a:xfrm>
          <a:prstGeom prst="leftArrow">
            <a:avLst>
              <a:gd name="adj1" fmla="val 66533"/>
              <a:gd name="adj2" fmla="val 1002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Bookmarks Controller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A98A9F-0998-0462-EB37-15EBC7386D86}"/>
              </a:ext>
            </a:extLst>
          </p:cNvPr>
          <p:cNvGrpSpPr/>
          <p:nvPr/>
        </p:nvGrpSpPr>
        <p:grpSpPr>
          <a:xfrm>
            <a:off x="9471991" y="4983416"/>
            <a:ext cx="2447104" cy="1472744"/>
            <a:chOff x="9561443" y="5314727"/>
            <a:chExt cx="2447104" cy="1472744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DC72B79-5F80-4A3B-8295-0F7D97C3705A}"/>
                </a:ext>
              </a:extLst>
            </p:cNvPr>
            <p:cNvSpPr/>
            <p:nvPr/>
          </p:nvSpPr>
          <p:spPr>
            <a:xfrm>
              <a:off x="9561443" y="5767086"/>
              <a:ext cx="2447104" cy="1020385"/>
            </a:xfrm>
            <a:prstGeom prst="flowChartMagneticDisk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latin typeface="Arial Black" panose="020B0A04020102020204" pitchFamily="34" charset="0"/>
                </a:rPr>
                <a:t>AppOwnsDataCustomizationDB</a:t>
              </a:r>
              <a:endParaRPr lang="en-US" sz="900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7AE96488-4541-7740-C6E4-5348D24C9D19}"/>
                </a:ext>
              </a:extLst>
            </p:cNvPr>
            <p:cNvSpPr/>
            <p:nvPr/>
          </p:nvSpPr>
          <p:spPr bwMode="auto">
            <a:xfrm>
              <a:off x="10435981" y="5314727"/>
              <a:ext cx="698028" cy="679820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235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2B22-9764-CC90-7CF3-3DB265FA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Personalized Report Subscriptions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34D3-4F03-9FB6-5A5E-870B7D87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With App-Owns-Data embedding, Power BI does not know user identity</a:t>
            </a:r>
          </a:p>
          <a:p>
            <a:pPr lvl="1"/>
            <a:r>
              <a:rPr lang="en-US" dirty="0"/>
              <a:t>App-Owns-Data embedding does not provide SaaS-style personalization features</a:t>
            </a:r>
          </a:p>
          <a:p>
            <a:pPr lvl="1"/>
            <a:r>
              <a:rPr lang="en-US" dirty="0"/>
              <a:t>Personalization features must be fully implemented by developer</a:t>
            </a:r>
          </a:p>
          <a:p>
            <a:pPr lvl="1"/>
            <a:endParaRPr lang="en-US" dirty="0"/>
          </a:p>
          <a:p>
            <a:r>
              <a:rPr lang="en-US" dirty="0"/>
              <a:t>Let's explore application design to support personalized report subscriptions</a:t>
            </a:r>
          </a:p>
          <a:p>
            <a:pPr lvl="1"/>
            <a:r>
              <a:rPr lang="en-US" dirty="0"/>
              <a:t>Start by allow users to save subscription information to </a:t>
            </a:r>
            <a:r>
              <a:rPr lang="en-US" sz="18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Implement subscriptions service to read to </a:t>
            </a:r>
            <a:r>
              <a:rPr lang="en-US" sz="2000" b="1" dirty="0" err="1">
                <a:solidFill>
                  <a:srgbClr val="820000"/>
                </a:solidFill>
              </a:rPr>
              <a:t>ReportSubscriptions</a:t>
            </a:r>
            <a:r>
              <a:rPr lang="en-US" dirty="0"/>
              <a:t> table and export reports</a:t>
            </a:r>
          </a:p>
          <a:p>
            <a:pPr lvl="1"/>
            <a:r>
              <a:rPr lang="en-US" dirty="0"/>
              <a:t>PDF files for exported reports can be sent to users via email attachment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2AFDCD-A912-9D33-2755-DC2A2FA552B1}"/>
              </a:ext>
            </a:extLst>
          </p:cNvPr>
          <p:cNvSpPr/>
          <p:nvPr/>
        </p:nvSpPr>
        <p:spPr bwMode="auto">
          <a:xfrm>
            <a:off x="10803835" y="152385"/>
            <a:ext cx="1470992" cy="5367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8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820000"/>
                </a:solidFill>
                <a:ea typeface="Segoe UI" pitchFamily="34" charset="0"/>
                <a:cs typeface="Segoe UI" pitchFamily="34" charset="0"/>
              </a:rPr>
              <a:t>Demo08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6D8E-DFB7-08A3-475A-4C0522C4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10" y="3797606"/>
            <a:ext cx="10929608" cy="584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9264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Initializing and Customizing Report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Custom Navigation with Pages and Bookmarks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Authoring Experiences with the Report Designer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New Pages and Adding Visuals using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Embedding Reports using Custom Layouts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213692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Power BI Embedding 101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1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94E-F27B-46B5-B344-C10EF9A8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Reports in Edit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461-2F89-43B3-A021-59F677B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5506"/>
            <a:ext cx="6781800" cy="43624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EE29A-16CA-42FC-87BA-B3E0EF58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54" y="3029071"/>
            <a:ext cx="6571621" cy="3405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DAC02F-C0B1-42A9-B957-FDF7EDD18CAB}"/>
              </a:ext>
            </a:extLst>
          </p:cNvPr>
          <p:cNvGrpSpPr/>
          <p:nvPr/>
        </p:nvGrpSpPr>
        <p:grpSpPr>
          <a:xfrm>
            <a:off x="282357" y="3396158"/>
            <a:ext cx="4478177" cy="452486"/>
            <a:chOff x="503383" y="4101460"/>
            <a:chExt cx="2934463" cy="3486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91F57-69B3-416C-8C84-D825C8927668}"/>
                </a:ext>
              </a:extLst>
            </p:cNvPr>
            <p:cNvSpPr/>
            <p:nvPr/>
          </p:nvSpPr>
          <p:spPr bwMode="auto">
            <a:xfrm>
              <a:off x="1004571" y="4101460"/>
              <a:ext cx="2433275" cy="348688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 w="28575"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FEB33C6-F9B3-4DC7-81E4-FC94679C92A7}"/>
                </a:ext>
              </a:extLst>
            </p:cNvPr>
            <p:cNvSpPr/>
            <p:nvPr/>
          </p:nvSpPr>
          <p:spPr bwMode="auto">
            <a:xfrm>
              <a:off x="503383" y="4101460"/>
              <a:ext cx="393099" cy="348688"/>
            </a:xfrm>
            <a:prstGeom prst="rightArrow">
              <a:avLst>
                <a:gd name="adj1" fmla="val 61935"/>
                <a:gd name="adj2" fmla="val 71583"/>
              </a:avLst>
            </a:prstGeom>
            <a:solidFill>
              <a:schemeClr val="accent1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ln>
                  <a:solidFill>
                    <a:srgbClr val="C00000"/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509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Panes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832D-D5C3-4BE9-9A8B-AD5DF6C4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35947"/>
            <a:ext cx="5174903" cy="55073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412194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0BF5-7ECD-4AEB-9E66-B78C69F6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with a Custom Toolbar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17E8-EA7F-41CF-9200-88DE4578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16" y="1446738"/>
            <a:ext cx="10772914" cy="4490893"/>
          </a:xfrm>
          <a:prstGeom prst="rect">
            <a:avLst/>
          </a:prstGeom>
          <a:ln w="1270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727833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and Hiding the Save and Save as Menus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BEEB38-144C-4CB2-A179-3B50F81EC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01232"/>
          </a:xfrm>
        </p:spPr>
        <p:txBody>
          <a:bodyPr/>
          <a:lstStyle/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All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ReadWrite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pPr marL="404813" lvl="1" indent="0">
              <a:buNone/>
            </a:pPr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permissions: </a:t>
            </a:r>
            <a:r>
              <a:rPr lang="en-US" sz="2000" dirty="0" err="1">
                <a:latin typeface="Lucida Console" panose="020B0609040504020204" pitchFamily="49" charset="0"/>
              </a:rPr>
              <a:t>models.Permissions.</a:t>
            </a:r>
            <a:r>
              <a:rPr lang="en-US" sz="20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Copy</a:t>
            </a:r>
            <a:endParaRPr lang="en-US" sz="20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27698-D2AD-4630-8DB8-3B7B42ED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20" y="1589699"/>
            <a:ext cx="4669155" cy="1354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2C06F-4E1B-42CC-9FDE-FE16A1F1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0" y="3768781"/>
            <a:ext cx="4817745" cy="13315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4484F-89E6-4688-83B7-6A90C9C14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"/>
          <a:stretch/>
        </p:blipFill>
        <p:spPr>
          <a:xfrm>
            <a:off x="868283" y="5648839"/>
            <a:ext cx="4754878" cy="127444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14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1C1D-1AB8-481F-8532-D8A8196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 New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F948-CD6F-4493-8EBA-47DBCC16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88472"/>
            <a:ext cx="5362873" cy="5429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BA4C2-83C4-47C7-9C87-6AE39CBB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157" y="2380239"/>
            <a:ext cx="6985356" cy="387508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79199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75" y="1227138"/>
            <a:ext cx="11604625" cy="4255011"/>
          </a:xfrm>
        </p:spPr>
        <p:txBody>
          <a:bodyPr/>
          <a:lstStyle/>
          <a:p>
            <a:r>
              <a:rPr lang="en-US" dirty="0"/>
              <a:t>Power BI Embedding </a:t>
            </a:r>
            <a:r>
              <a:rPr lang="en-US" dirty="0" err="1"/>
              <a:t>Fundementals</a:t>
            </a:r>
            <a:endParaRPr lang="en-US" dirty="0"/>
          </a:p>
          <a:p>
            <a:r>
              <a:rPr lang="en-US" dirty="0"/>
              <a:t>Building Interactive Experiences</a:t>
            </a:r>
          </a:p>
          <a:p>
            <a:r>
              <a:rPr lang="en-US" dirty="0"/>
              <a:t>Programming with Report Events</a:t>
            </a:r>
          </a:p>
          <a:p>
            <a:r>
              <a:rPr lang="en-US" dirty="0"/>
              <a:t>Customizing Report Layouts</a:t>
            </a:r>
          </a:p>
          <a:p>
            <a:r>
              <a:rPr lang="en-US" dirty="0"/>
              <a:t>Creating Custom Navigation with Pages and Bookmarks</a:t>
            </a:r>
          </a:p>
          <a:p>
            <a:r>
              <a:rPr lang="en-US" dirty="0"/>
              <a:t>Creating Authoring Experiences with the Report Designer</a:t>
            </a:r>
          </a:p>
          <a:p>
            <a:r>
              <a:rPr lang="en-US" dirty="0"/>
              <a:t>Embedding Reports using Custom Layouts</a:t>
            </a:r>
          </a:p>
          <a:p>
            <a:r>
              <a:rPr lang="en-US" dirty="0"/>
              <a:t>Adding Personalization Features using Custom Bookmarks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6989-F7EC-409A-AB63-D0B6277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Report with Save As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F1CBB-8339-4774-9E73-96FC0C8F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207848"/>
            <a:ext cx="7625918" cy="532947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76337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C756-4674-43D2-9020-7A406E8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with Transparent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48BE-AA1B-4414-8736-23FA3EA5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7" y="1354137"/>
            <a:ext cx="7334250" cy="4286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430461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7C33-A835-4C22-ADDA-EA8AC3A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Report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E81CF-8FC2-44F5-AC54-06A36DE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" y="1381991"/>
            <a:ext cx="5827490" cy="453678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377418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A154-3633-47BB-983D-52F762D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C33B6-B58B-45CC-A73D-0283A4B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0" y="1116005"/>
            <a:ext cx="6276785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8791-9C9A-46B3-8225-433526E9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515927"/>
            <a:ext cx="6504813" cy="399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F6AA1-5267-4F34-889F-4DB2DC14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43" y="1926838"/>
            <a:ext cx="6474809" cy="3942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5F7E2-24DD-42DA-997C-50D6010E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21" y="2313611"/>
            <a:ext cx="648681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F88CC-500B-4F54-BAAD-3D373D2A7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859" y="2789870"/>
            <a:ext cx="6330791" cy="3972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3063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9A50-D20C-4142-A2D9-3C43F05D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Reports with Localized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31BF2-69F9-43DD-9BC0-94D9D564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1" y="1413453"/>
            <a:ext cx="6934200" cy="4333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440159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720621-8151-4937-8816-B8C28341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Allowed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F173-A711-4BF0-A845-63C9EC3D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1" y="1164503"/>
            <a:ext cx="2425102" cy="274731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FBF6A-16A0-4556-87BA-1C458F88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66" y="1164503"/>
            <a:ext cx="8143137" cy="55688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6603375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946-306D-4709-B6A2-6B861E5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report.getPages</a:t>
            </a:r>
            <a:r>
              <a:rPr lang="en-US" dirty="0"/>
              <a:t>() in the loaded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ED1F-B2C4-49DC-8D79-0528AE82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7" y="1406091"/>
            <a:ext cx="6219825" cy="31432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818995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AE8B-F26C-4C9B-B08A-D436BA98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async and await keywords in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A87D5-C39A-4A4C-B03B-29AAD1FD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3" y="1496580"/>
            <a:ext cx="7048500" cy="36480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411363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0744-884D-4CB0-AEFB-5243FA7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Page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72221-0217-4554-AE3A-CBB4820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00870"/>
            <a:ext cx="10936631" cy="533645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A35F-CCF3-43FB-BA55-03061ADB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0" b="5036"/>
          <a:stretch/>
        </p:blipFill>
        <p:spPr>
          <a:xfrm>
            <a:off x="7522729" y="635867"/>
            <a:ext cx="4441583" cy="31360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8195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Embedding – The Big Picture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type="body" sz="quarter" idx="10"/>
          </p:nvPr>
        </p:nvSpPr>
        <p:spPr>
          <a:xfrm>
            <a:off x="588263" y="1378083"/>
            <a:ext cx="11239464" cy="2231380"/>
          </a:xfrm>
        </p:spPr>
        <p:txBody>
          <a:bodyPr/>
          <a:lstStyle/>
          <a:p>
            <a:r>
              <a:rPr lang="en-US" sz="2000" dirty="0"/>
              <a:t>User launches your app using a browser</a:t>
            </a:r>
          </a:p>
          <a:p>
            <a:r>
              <a:rPr lang="en-US" sz="2000" dirty="0"/>
              <a:t>App authenticates with Azure Active Directory and obtains access token </a:t>
            </a:r>
          </a:p>
          <a:p>
            <a:r>
              <a:rPr lang="en-US" sz="2000" dirty="0"/>
              <a:t>App uses access token to call to Power BI Service API</a:t>
            </a:r>
          </a:p>
          <a:p>
            <a:r>
              <a:rPr lang="en-US" sz="2000" dirty="0"/>
              <a:t>App retrieves data for embedded resource and passes it to browser.</a:t>
            </a:r>
          </a:p>
          <a:p>
            <a:r>
              <a:rPr lang="en-US" sz="2000" dirty="0"/>
              <a:t>Client-side code uses Power BI JavaScript API to create embedded resource</a:t>
            </a:r>
          </a:p>
          <a:p>
            <a:r>
              <a:rPr lang="en-US" sz="2000" dirty="0"/>
              <a:t>Embedded resource session created between browser and Power BI 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5836" y="4009148"/>
            <a:ext cx="6061922" cy="2528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6107" y="4358875"/>
            <a:ext cx="1248182" cy="8115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>
                <a:solidFill>
                  <a:schemeClr val="tx1"/>
                </a:solidFill>
              </a:rPr>
              <a:t>Browser</a:t>
            </a:r>
            <a:endParaRPr lang="en-US" sz="153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46398" y="5203230"/>
            <a:ext cx="2197808" cy="861172"/>
            <a:chOff x="2486499" y="4990029"/>
            <a:chExt cx="2873212" cy="1125817"/>
          </a:xfrm>
        </p:grpSpPr>
        <p:sp>
          <p:nvSpPr>
            <p:cNvPr id="30" name="Rectangle 29"/>
            <p:cNvSpPr/>
            <p:nvPr/>
          </p:nvSpPr>
          <p:spPr>
            <a:xfrm>
              <a:off x="3602433" y="5215733"/>
              <a:ext cx="1757278" cy="9001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Your App 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486499" y="4990029"/>
              <a:ext cx="1034737" cy="6757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917740" y="5237681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437" y="5744776"/>
            <a:ext cx="2091628" cy="722125"/>
            <a:chOff x="5417536" y="5698001"/>
            <a:chExt cx="2734402" cy="944040"/>
          </a:xfrm>
        </p:grpSpPr>
        <p:sp>
          <p:nvSpPr>
            <p:cNvPr id="33" name="Rectangle 32"/>
            <p:cNvSpPr/>
            <p:nvPr/>
          </p:nvSpPr>
          <p:spPr>
            <a:xfrm>
              <a:off x="6520180" y="5741928"/>
              <a:ext cx="1631758" cy="90011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24" dirty="0"/>
                <a:t>Azure 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430838" y="5698001"/>
              <a:ext cx="1048477" cy="3803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417536" y="5840517"/>
              <a:ext cx="1035040" cy="3826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5800697" y="5800297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2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075494" y="4206072"/>
            <a:ext cx="1248182" cy="899617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24" dirty="0"/>
              <a:t>Power BI Service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82828" y="5053868"/>
            <a:ext cx="830560" cy="560267"/>
            <a:chOff x="5410200" y="4794767"/>
            <a:chExt cx="1085797" cy="732441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5410200" y="4794767"/>
              <a:ext cx="1085797" cy="732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009258" y="4867206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0191" y="4855949"/>
            <a:ext cx="2979980" cy="622013"/>
            <a:chOff x="2556825" y="4536026"/>
            <a:chExt cx="3895752" cy="813163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5417536" y="4536026"/>
              <a:ext cx="1035041" cy="718216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579841" y="4883169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2556825" y="4714350"/>
              <a:ext cx="978467" cy="634839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782811" y="4809055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7442" y="4559251"/>
            <a:ext cx="2862732" cy="233151"/>
            <a:chOff x="2797848" y="4148154"/>
            <a:chExt cx="3654728" cy="304800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2797848" y="4274088"/>
              <a:ext cx="3654728" cy="5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171828" y="4148154"/>
              <a:ext cx="304801" cy="304800"/>
            </a:xfrm>
            <a:prstGeom prst="ellipse">
              <a:avLst/>
            </a:prstGeom>
            <a:solidFill>
              <a:srgbClr val="FF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rgbClr val="9F002D"/>
                  </a:solidFill>
                </a:rPr>
                <a:t>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67895" y="4076280"/>
            <a:ext cx="432830" cy="465435"/>
            <a:chOff x="2398265" y="3516763"/>
            <a:chExt cx="565843" cy="608466"/>
          </a:xfrm>
        </p:grpSpPr>
        <p:sp>
          <p:nvSpPr>
            <p:cNvPr id="19" name="Freeform: Shape 18"/>
            <p:cNvSpPr/>
            <p:nvPr/>
          </p:nvSpPr>
          <p:spPr>
            <a:xfrm>
              <a:off x="2398265" y="3686436"/>
              <a:ext cx="540443" cy="438793"/>
            </a:xfrm>
            <a:custGeom>
              <a:avLst/>
              <a:gdLst>
                <a:gd name="connsiteX0" fmla="*/ 0 w 244776"/>
                <a:gd name="connsiteY0" fmla="*/ 126439 h 222795"/>
                <a:gd name="connsiteX1" fmla="*/ 46593 w 244776"/>
                <a:gd name="connsiteY1" fmla="*/ 15779 h 222795"/>
                <a:gd name="connsiteX2" fmla="*/ 157253 w 244776"/>
                <a:gd name="connsiteY2" fmla="*/ 9955 h 222795"/>
                <a:gd name="connsiteX3" fmla="*/ 244616 w 244776"/>
                <a:gd name="connsiteY3" fmla="*/ 103142 h 222795"/>
                <a:gd name="connsiteX4" fmla="*/ 180550 w 244776"/>
                <a:gd name="connsiteY4" fmla="*/ 207977 h 222795"/>
                <a:gd name="connsiteX5" fmla="*/ 168902 w 244776"/>
                <a:gd name="connsiteY5" fmla="*/ 219626 h 22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76" h="222795">
                  <a:moveTo>
                    <a:pt x="0" y="126439"/>
                  </a:moveTo>
                  <a:cubicBezTo>
                    <a:pt x="10192" y="80816"/>
                    <a:pt x="20384" y="35193"/>
                    <a:pt x="46593" y="15779"/>
                  </a:cubicBezTo>
                  <a:cubicBezTo>
                    <a:pt x="72802" y="-3635"/>
                    <a:pt x="124249" y="-4605"/>
                    <a:pt x="157253" y="9955"/>
                  </a:cubicBezTo>
                  <a:cubicBezTo>
                    <a:pt x="190257" y="24515"/>
                    <a:pt x="240733" y="70138"/>
                    <a:pt x="244616" y="103142"/>
                  </a:cubicBezTo>
                  <a:cubicBezTo>
                    <a:pt x="248499" y="136146"/>
                    <a:pt x="180550" y="207977"/>
                    <a:pt x="180550" y="207977"/>
                  </a:cubicBezTo>
                  <a:cubicBezTo>
                    <a:pt x="167931" y="227391"/>
                    <a:pt x="168416" y="223508"/>
                    <a:pt x="168902" y="219626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7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659307" y="3516763"/>
              <a:ext cx="304801" cy="304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30" b="1" dirty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92850" y="4435032"/>
            <a:ext cx="524589" cy="48167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16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iFrame</a:t>
            </a:r>
            <a:endParaRPr lang="en-US" sz="816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37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A545-1C61-4D33-B2E4-8AC0B8E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Bookmark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2C53D-F696-427B-8471-C2944FF0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70429"/>
            <a:ext cx="10920845" cy="421426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B3FA-EE92-4D53-9A34-ED2557BE0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61" b="28098"/>
          <a:stretch/>
        </p:blipFill>
        <p:spPr>
          <a:xfrm>
            <a:off x="7920599" y="385953"/>
            <a:ext cx="3927613" cy="311130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2994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181C-5CDB-4489-A8B9-602F501F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Play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01F42-5608-4184-8F55-22DF85B5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1251"/>
            <a:ext cx="7049056" cy="13171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635E-8C60-466B-B9F0-71D48484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93" y="2795154"/>
            <a:ext cx="6232034" cy="4001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3755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A01-797F-41C3-BA87-3037D662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 Carousel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C7DC8-0C69-4BAC-9727-2BB4AEFA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0927"/>
            <a:ext cx="6472829" cy="524639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9A4D0-E1A1-469D-866D-B6708AD11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79" y="301337"/>
            <a:ext cx="5198222" cy="32843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8038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38E0-4502-4892-A0EE-477D458D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Filtering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DB0E5-F18D-4B83-9B4A-5E72685AD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15" b="26464"/>
          <a:stretch/>
        </p:blipFill>
        <p:spPr>
          <a:xfrm>
            <a:off x="6320510" y="1333879"/>
            <a:ext cx="5771886" cy="320040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C873F-B0D0-44BB-8F3F-1EACD6C1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2" y="1209187"/>
            <a:ext cx="5294128" cy="542093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835602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0340-EC19-4837-AAC2-02B1CB86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92013"/>
            <a:ext cx="6976319" cy="552586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396602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6E16-AFFA-494A-8062-0DADE622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Label Report 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E74-97E4-4C3C-B02C-CC2591BA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" y="1235560"/>
            <a:ext cx="8801100" cy="2066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A58A-4AA4-48F9-ABF7-FEF0834A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" y="3546475"/>
            <a:ext cx="9582150" cy="29908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972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Optimization in Report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3043B-4CD7-4FD0-A65F-7E5D49E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2" y="1235510"/>
            <a:ext cx="7022379" cy="54591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6640134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Visual Menu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73C75-9DF1-4F25-94A8-ED892D70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588263" y="1123874"/>
            <a:ext cx="4953334" cy="56940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3C8B-20A4-4870-8C06-7FE4D06B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83"/>
          <a:stretch/>
        </p:blipFill>
        <p:spPr>
          <a:xfrm>
            <a:off x="5725390" y="1140469"/>
            <a:ext cx="6072601" cy="277690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49407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7176-B26D-44FD-89FE-4B29B03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Built-in Visual Menu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B06D-0AE7-4F7E-BE7B-5BBCEDD4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6" y="1247197"/>
            <a:ext cx="7277100" cy="54768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9196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8C39-6064-4785-B04F-0AD1134D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Visual Export Command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81EF4-5067-416D-B913-1F553DFF5A92}"/>
              </a:ext>
            </a:extLst>
          </p:cNvPr>
          <p:cNvGrpSpPr/>
          <p:nvPr/>
        </p:nvGrpSpPr>
        <p:grpSpPr>
          <a:xfrm>
            <a:off x="618407" y="1052961"/>
            <a:ext cx="7446775" cy="5901372"/>
            <a:chOff x="662244" y="1032865"/>
            <a:chExt cx="7446775" cy="5901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D5E92C-1D8E-4851-BDD4-C3D0FBD26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60"/>
            <a:stretch/>
          </p:blipFill>
          <p:spPr>
            <a:xfrm>
              <a:off x="662245" y="1091980"/>
              <a:ext cx="7319020" cy="8808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F601A-527D-4B15-B671-EE8054E0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55" y="1985809"/>
              <a:ext cx="7319010" cy="49484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C7131-BC10-4693-B212-8F61703838E6}"/>
                </a:ext>
              </a:extLst>
            </p:cNvPr>
            <p:cNvSpPr/>
            <p:nvPr/>
          </p:nvSpPr>
          <p:spPr bwMode="auto">
            <a:xfrm>
              <a:off x="662244" y="1032865"/>
              <a:ext cx="7446775" cy="5901372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6922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B15-BCBA-475F-89FB-33E18E0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JavaScript API (powerbi.js)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639DE-4FD4-47F3-AA60-02EFF2952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446550"/>
          </a:xfrm>
        </p:spPr>
        <p:txBody>
          <a:bodyPr/>
          <a:lstStyle/>
          <a:p>
            <a:r>
              <a:rPr lang="en-US" sz="2400" dirty="0"/>
              <a:t>Power BI JavaScript API used to embed resources in browser</a:t>
            </a:r>
          </a:p>
          <a:p>
            <a:pPr lvl="1"/>
            <a:r>
              <a:rPr lang="en-US" sz="2000" dirty="0"/>
              <a:t>Client-side JavaScript API required to develop with Power BI embedding</a:t>
            </a:r>
          </a:p>
          <a:p>
            <a:pPr lvl="1"/>
            <a:r>
              <a:rPr lang="en-US" sz="2000" dirty="0"/>
              <a:t>Documentation is titled </a:t>
            </a:r>
            <a:r>
              <a:rPr lang="en-US" sz="2000" b="1" dirty="0"/>
              <a:t>Power BI embedded analytics Client APIs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https://docs.microsoft.com/en-us/javascript/api/overview/powerbi/</a:t>
            </a:r>
            <a:r>
              <a:rPr lang="en-US" sz="2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10210-4C5A-15F9-325E-F6E3E118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7" y="2851327"/>
            <a:ext cx="8523257" cy="396263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003425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Customizing Report Layouts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3248-1D39-4F62-9A1E-29EACE89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Visual Names with Visual Inspector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66495-AC91-4E56-AF07-9F3AEC2A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53259"/>
            <a:ext cx="6411227" cy="528406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331B-C609-4201-B437-4204C5E0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844" y="1253259"/>
            <a:ext cx="3615129" cy="538393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97496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7B3E-B620-4F8F-ABF2-6EBE234A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Single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3265-D42E-43D1-BD56-CD698A12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90" y="6230937"/>
            <a:ext cx="11239464" cy="307777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Limit this to one visual embed per page – it really embeds the whole report then shows one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60FD-C474-4363-839E-C4106D7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6878"/>
            <a:ext cx="6550551" cy="482672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551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3003-5806-4153-B609-8C773E3B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Report Page Layouts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5D8E4-26BD-4063-BF3B-99FF6A76D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5" y="1169308"/>
            <a:ext cx="8285870" cy="562118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202907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Advanced Embedding Topics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3DEB-25D2-4DFF-97DF-6FD7BA1F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Embed Tokens with </a:t>
            </a:r>
            <a:r>
              <a:rPr lang="en-US" dirty="0" err="1"/>
              <a:t>EffectiveIdentity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9FFC2-6528-4E05-B982-CB7939C3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481" y="4326559"/>
            <a:ext cx="3834246" cy="248479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C3987-00B6-411F-9AC9-9B63456D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90" y="1280486"/>
            <a:ext cx="9771473" cy="277678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380311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C47D8-932D-4D89-B6B8-7ECBCA24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Auditing App-Owns-Data User with Correlation ID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13EF7-EEF2-4CF1-A725-46EB55350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Problem: apps-owns-data does add username to PBI audit logs</a:t>
            </a:r>
          </a:p>
          <a:p>
            <a:r>
              <a:rPr lang="en-US" dirty="0"/>
              <a:t>Solution: develop custom logging scheme with correlation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72E1D-A3D3-48F0-982E-4EF6779D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6" y="2625724"/>
            <a:ext cx="6753225" cy="174307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394640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D46-67B3-42E4-86E5-273FF825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Dataset 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E17B5-6A73-44F4-9F11-23724643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1" y="1226127"/>
            <a:ext cx="5998415" cy="3796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F2DDB-E723-49E8-B762-BE7E0B6B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99" y="1226127"/>
            <a:ext cx="4816404" cy="552940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3084075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FD49-F47D-4559-8742-C7B15B52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Pages and Visuals using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55A3-C6DA-4DA5-B87D-11C6381F5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05" y="1211828"/>
            <a:ext cx="1123946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https://github.com/microsoft/powerbi-report-authoring/wiki</a:t>
            </a:r>
            <a:r>
              <a:rPr lang="en-US" dirty="0"/>
              <a:t> 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95947-342A-4EF3-9E8A-3B820D35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1918451"/>
            <a:ext cx="8946573" cy="48023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0208212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Power BI Embedding 101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Building Interactive Experiences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Programming with Report Events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Customizing Report Layouts</a:t>
            </a:r>
          </a:p>
          <a:p>
            <a:pPr marL="466298" indent="-466298">
              <a:buFont typeface="Wingdings" panose="05000000000000000000" pitchFamily="2" charset="2"/>
              <a:buChar char="ü"/>
            </a:pPr>
            <a:r>
              <a:rPr lang="en-US" dirty="0"/>
              <a:t>Advanced Embedding Topics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r>
              <a:rPr lang="en-US" dirty="0"/>
              <a:t>SPA Architecture with MSAL.JS</a:t>
            </a:r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Ø"/>
            </a:pPr>
            <a:endParaRPr lang="en-US" dirty="0"/>
          </a:p>
          <a:p>
            <a:pPr marL="466298" indent="-466298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ef38329b-e139-4eb4-9d7a-1b84c79a6610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34033</TotalTime>
  <Words>2364</Words>
  <Application>Microsoft Office PowerPoint</Application>
  <PresentationFormat>Custom</PresentationFormat>
  <Paragraphs>555</Paragraphs>
  <Slides>102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Power BI Embedding Best Practices with the Power BI JavaScript API</vt:lpstr>
      <vt:lpstr>Welcome to Power BI Dev Camp</vt:lpstr>
      <vt:lpstr>PowerBiEmbeddedScratchpad Sample Application</vt:lpstr>
      <vt:lpstr>Developer Sample: AuthoringAndCustomization</vt:lpstr>
      <vt:lpstr>Developer Sample based on SPA Architecture</vt:lpstr>
      <vt:lpstr>Agenda</vt:lpstr>
      <vt:lpstr>Power BI Embedding – The Big Picture</vt:lpstr>
      <vt:lpstr>Power BI JavaScript API (powerbi.js)</vt:lpstr>
      <vt:lpstr>Report Embedding Architecture</vt:lpstr>
      <vt:lpstr>A Promise-based Programming Model</vt:lpstr>
      <vt:lpstr>User-Owns-Data Embedding vs App-Owns-Data Embedding</vt:lpstr>
      <vt:lpstr>User-Owns-Data Embedding</vt:lpstr>
      <vt:lpstr>Viewing Report Object in Chrome Dev Tools</vt:lpstr>
      <vt:lpstr>Getting the Data for App-Owns-Data Report Embedding</vt:lpstr>
      <vt:lpstr>App-Owns-Data Embedding</vt:lpstr>
      <vt:lpstr>Embedding a Dashboard</vt:lpstr>
      <vt:lpstr>Embedding a Dashboard Tile</vt:lpstr>
      <vt:lpstr>Embedding the QnA Experience</vt:lpstr>
      <vt:lpstr>Power BI Embedded Playground</vt:lpstr>
      <vt:lpstr>Programming the powerbi.js library using TypeScript</vt:lpstr>
      <vt:lpstr>Hello World with powerbi.js using TypeScript</vt:lpstr>
      <vt:lpstr>Viewing Report Object in Chrome Dev Tools</vt:lpstr>
      <vt:lpstr>Exploring powerbi.js Events</vt:lpstr>
      <vt:lpstr>Initializing Panes When Embedding a Report</vt:lpstr>
      <vt:lpstr>Showing and Hiding Report Panes in View Mode </vt:lpstr>
      <vt:lpstr>Updating the Display Option Setting</vt:lpstr>
      <vt:lpstr>Agenda</vt:lpstr>
      <vt:lpstr>Report Navigation Settings</vt:lpstr>
      <vt:lpstr>Creating a Custom Navigation Scheme</vt:lpstr>
      <vt:lpstr>Agenda</vt:lpstr>
      <vt:lpstr>Moving a Report into Edit Mode</vt:lpstr>
      <vt:lpstr>GetReportEmbeddingData</vt:lpstr>
      <vt:lpstr>Showing and Hiding the Save and Save as Menus</vt:lpstr>
      <vt:lpstr>Implementing the Save-As Redirect</vt:lpstr>
      <vt:lpstr>EmbedTokenController Calls GetEmbedToken</vt:lpstr>
      <vt:lpstr>GetEmbedToken</vt:lpstr>
      <vt:lpstr>Using a Custom SaveAs Dialog</vt:lpstr>
      <vt:lpstr>Saving Copy of Report to a Target Workspace</vt:lpstr>
      <vt:lpstr>Agenda</vt:lpstr>
      <vt:lpstr>Adding the powerbi-report-authoring Library</vt:lpstr>
      <vt:lpstr>Adding a Page to a Report</vt:lpstr>
      <vt:lpstr>Understanding Visual Capabilities and Data Roles</vt:lpstr>
      <vt:lpstr>Defining Targets for Columns and Measures</vt:lpstr>
      <vt:lpstr>Creating a Table Visual</vt:lpstr>
      <vt:lpstr>Create a Column Chart Visual</vt:lpstr>
      <vt:lpstr>Create a Map Visual</vt:lpstr>
      <vt:lpstr>Visual Types Available for Programmatic Creation</vt:lpstr>
      <vt:lpstr>Agenda</vt:lpstr>
      <vt:lpstr>Getting the Names of Pages and Visuals</vt:lpstr>
      <vt:lpstr>Creating a Static Custom Layout</vt:lpstr>
      <vt:lpstr>Creating a Custom Layout without Hard-coded IDs</vt:lpstr>
      <vt:lpstr>Displaying a Single Visual </vt:lpstr>
      <vt:lpstr>Agenda</vt:lpstr>
      <vt:lpstr>Adding Custom Navigation using Bookmarks</vt:lpstr>
      <vt:lpstr>Capturing a Custom Bookmark</vt:lpstr>
      <vt:lpstr>Demo08 demonstrates persisting bookmarks in database</vt:lpstr>
      <vt:lpstr>Tables for Persisting Custom Bookmarks</vt:lpstr>
      <vt:lpstr>Loading with Persisted Bookmarks</vt:lpstr>
      <vt:lpstr>Adding Personalized Report Subscriptions</vt:lpstr>
      <vt:lpstr>Summary</vt:lpstr>
      <vt:lpstr>Microsoft Power BI</vt:lpstr>
      <vt:lpstr>Agenda</vt:lpstr>
      <vt:lpstr>Agenda</vt:lpstr>
      <vt:lpstr>Embedding Reports in Edit Mode</vt:lpstr>
      <vt:lpstr>Report Panes</vt:lpstr>
      <vt:lpstr>Embedding with a Custom Toolbar</vt:lpstr>
      <vt:lpstr>Showing and Hiding the Save and Save as Menus</vt:lpstr>
      <vt:lpstr>Embed a New Report</vt:lpstr>
      <vt:lpstr>New Report with Save As Redirect</vt:lpstr>
      <vt:lpstr>Embed Report with Transparent Background</vt:lpstr>
      <vt:lpstr>Applying Report Themes</vt:lpstr>
      <vt:lpstr>Contrast Mode</vt:lpstr>
      <vt:lpstr>Loading Reports with Localized Languages</vt:lpstr>
      <vt:lpstr>Agenda</vt:lpstr>
      <vt:lpstr>Report Allowed Events</vt:lpstr>
      <vt:lpstr>Calling report.getPages() in the loaded event</vt:lpstr>
      <vt:lpstr>Using async and await keywords in JavaScript</vt:lpstr>
      <vt:lpstr>Custom Page Navigation</vt:lpstr>
      <vt:lpstr>Custom Bookmark Navigation</vt:lpstr>
      <vt:lpstr>Bookmark Play Mode</vt:lpstr>
      <vt:lpstr>Bookmark Carousel</vt:lpstr>
      <vt:lpstr>Implementing a Custom Filtering Experience</vt:lpstr>
      <vt:lpstr>Phased Embedding</vt:lpstr>
      <vt:lpstr>White Label Report Loading</vt:lpstr>
      <vt:lpstr>Bootstrap Optimization in Report Loading</vt:lpstr>
      <vt:lpstr>Adding Visual Menu Commands</vt:lpstr>
      <vt:lpstr>Hiding Built-in Visual Menu Commands</vt:lpstr>
      <vt:lpstr>Create a Custom Visual Export Command</vt:lpstr>
      <vt:lpstr>Agenda</vt:lpstr>
      <vt:lpstr>Determining Visual Names with Visual Inspector</vt:lpstr>
      <vt:lpstr>Embedding a Single Visual</vt:lpstr>
      <vt:lpstr>Custom Report Page Layouts</vt:lpstr>
      <vt:lpstr>Agenda</vt:lpstr>
      <vt:lpstr>Generating Embed Tokens with EffectiveIdentity</vt:lpstr>
      <vt:lpstr>Auditing App-Owns-Data User with Correlation ID</vt:lpstr>
      <vt:lpstr>Dynamic Dataset Binding</vt:lpstr>
      <vt:lpstr>Authoring Pages and Visuals using Code</vt:lpstr>
      <vt:lpstr>Agenda</vt:lpstr>
      <vt:lpstr>Sample Application - PowerBiEmbeddingSPA</vt:lpstr>
      <vt:lpstr>Demo Time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266</cp:revision>
  <cp:lastPrinted>2019-05-02T20:11:39Z</cp:lastPrinted>
  <dcterms:created xsi:type="dcterms:W3CDTF">2018-09-21T01:16:59Z</dcterms:created>
  <dcterms:modified xsi:type="dcterms:W3CDTF">2023-06-27T13:51:42Z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